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embeddedFontLst>
    <p:embeddedFont>
      <p:font typeface="Roboto"/>
      <p:regular r:id="rId37"/>
      <p:bold r:id="rId38"/>
      <p:italic r:id="rId39"/>
      <p:boldItalic r:id="rId40"/>
    </p:embeddedFont>
    <p:embeddedFont>
      <p:font typeface="Montserrat"/>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boldItalic.fntdata"/><Relationship Id="rId20" Type="http://schemas.openxmlformats.org/officeDocument/2006/relationships/slide" Target="slides/slide15.xml"/><Relationship Id="rId42" Type="http://schemas.openxmlformats.org/officeDocument/2006/relationships/font" Target="fonts/Montserrat-bold.fntdata"/><Relationship Id="rId41" Type="http://schemas.openxmlformats.org/officeDocument/2006/relationships/font" Target="fonts/Montserrat-regular.fntdata"/><Relationship Id="rId22" Type="http://schemas.openxmlformats.org/officeDocument/2006/relationships/slide" Target="slides/slide17.xml"/><Relationship Id="rId44" Type="http://schemas.openxmlformats.org/officeDocument/2006/relationships/font" Target="fonts/Montserrat-boldItalic.fntdata"/><Relationship Id="rId21" Type="http://schemas.openxmlformats.org/officeDocument/2006/relationships/slide" Target="slides/slide16.xml"/><Relationship Id="rId43" Type="http://schemas.openxmlformats.org/officeDocument/2006/relationships/font" Target="fonts/Montserrat-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oboto-regular.fnt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oboto-italic.fntdata"/><Relationship Id="rId16" Type="http://schemas.openxmlformats.org/officeDocument/2006/relationships/slide" Target="slides/slide11.xml"/><Relationship Id="rId38" Type="http://schemas.openxmlformats.org/officeDocument/2006/relationships/font" Target="fonts/Roboto-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10c6c69802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10c6c69802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1098aed337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1098aed337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1098aed337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1098aed337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1098aed337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1098aed337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1098aed337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1098aed337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1098aed337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1098aed337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1098aed33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1098aed33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1098aed337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1098aed337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1098aed337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1098aed337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1098aed337_2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1098aed337_2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1098aed337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1098aed337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10c6c69802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110c6c69802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1098aed337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1098aed337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1098aed337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11098aed337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1098aed337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1098aed337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1098aed337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1098aed337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11098aed337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11098aed337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1098aed33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1098aed33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1098aed337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1098aed337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1098aed337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1098aed337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1098aed337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11098aed337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11098aed337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11098aed337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10c6c69802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10c6c69802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1098aed337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1098aed337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1098aed337_4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1098aed337_4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10c6c69802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10c6c69802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10c6c69802_1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110c6c69802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10c6c69802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10c6c69802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1098aed33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1098aed33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1098aed337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1098aed337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8.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4.png"/><Relationship Id="rId4" Type="http://schemas.openxmlformats.org/officeDocument/2006/relationships/image" Target="../media/image26.png"/><Relationship Id="rId5" Type="http://schemas.openxmlformats.org/officeDocument/2006/relationships/image" Target="../media/image35.png"/><Relationship Id="rId6" Type="http://schemas.openxmlformats.org/officeDocument/2006/relationships/image" Target="../media/image33.png"/><Relationship Id="rId7" Type="http://schemas.openxmlformats.org/officeDocument/2006/relationships/image" Target="../media/image22.png"/><Relationship Id="rId8"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522325" y="376325"/>
            <a:ext cx="22827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Montserrat"/>
                <a:ea typeface="Montserrat"/>
                <a:cs typeface="Montserrat"/>
                <a:sym typeface="Montserrat"/>
              </a:rPr>
              <a:t>DAOs or CEOs?</a:t>
            </a:r>
            <a:endParaRPr sz="2600">
              <a:solidFill>
                <a:schemeClr val="dk1"/>
              </a:solidFill>
              <a:latin typeface="Montserrat"/>
              <a:ea typeface="Montserrat"/>
              <a:cs typeface="Montserrat"/>
              <a:sym typeface="Montserrat"/>
            </a:endParaRPr>
          </a:p>
        </p:txBody>
      </p:sp>
      <p:sp>
        <p:nvSpPr>
          <p:cNvPr id="55" name="Google Shape;55;p13"/>
          <p:cNvSpPr txBox="1"/>
          <p:nvPr/>
        </p:nvSpPr>
        <p:spPr>
          <a:xfrm>
            <a:off x="522325" y="2283100"/>
            <a:ext cx="32586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ru" sz="1000">
                <a:solidFill>
                  <a:schemeClr val="accent3"/>
                </a:solidFill>
                <a:latin typeface="Montserrat"/>
                <a:ea typeface="Montserrat"/>
                <a:cs typeface="Montserrat"/>
                <a:sym typeface="Montserrat"/>
              </a:rPr>
              <a:t>Research - A Critical Analysis into DAO Governance Within the Ethereum Blockchain.</a:t>
            </a:r>
            <a:br>
              <a:rPr b="1" lang="ru" sz="1000">
                <a:solidFill>
                  <a:schemeClr val="accent3"/>
                </a:solidFill>
                <a:latin typeface="Montserrat"/>
                <a:ea typeface="Montserrat"/>
                <a:cs typeface="Montserrat"/>
                <a:sym typeface="Montserrat"/>
              </a:rPr>
            </a:br>
            <a:endParaRPr b="1" sz="1000">
              <a:solidFill>
                <a:schemeClr val="accent3"/>
              </a:solidFill>
              <a:latin typeface="Montserrat"/>
              <a:ea typeface="Montserrat"/>
              <a:cs typeface="Montserrat"/>
              <a:sym typeface="Montserrat"/>
            </a:endParaRPr>
          </a:p>
          <a:p>
            <a:pPr indent="0" lvl="0" marL="0" rtl="0" algn="l">
              <a:lnSpc>
                <a:spcPct val="115000"/>
              </a:lnSpc>
              <a:spcBef>
                <a:spcPts val="0"/>
              </a:spcBef>
              <a:spcAft>
                <a:spcPts val="0"/>
              </a:spcAft>
              <a:buNone/>
            </a:pPr>
            <a:r>
              <a:rPr b="1" lang="ru" sz="1000">
                <a:solidFill>
                  <a:schemeClr val="accent3"/>
                </a:solidFill>
                <a:latin typeface="Montserrat"/>
                <a:ea typeface="Montserrat"/>
                <a:cs typeface="Montserrat"/>
                <a:sym typeface="Montserrat"/>
              </a:rPr>
              <a:t>Development - DAO-B</a:t>
            </a:r>
            <a:endParaRPr b="1" sz="1000">
              <a:solidFill>
                <a:schemeClr val="accent3"/>
              </a:solidFill>
              <a:latin typeface="Montserrat"/>
              <a:ea typeface="Montserrat"/>
              <a:cs typeface="Montserrat"/>
              <a:sym typeface="Montserrat"/>
            </a:endParaRPr>
          </a:p>
        </p:txBody>
      </p:sp>
      <p:pic>
        <p:nvPicPr>
          <p:cNvPr id="56" name="Google Shape;56;p13"/>
          <p:cNvPicPr preferRelativeResize="0"/>
          <p:nvPr/>
        </p:nvPicPr>
        <p:blipFill>
          <a:blip r:embed="rId3">
            <a:alphaModFix/>
          </a:blip>
          <a:stretch>
            <a:fillRect/>
          </a:stretch>
        </p:blipFill>
        <p:spPr>
          <a:xfrm>
            <a:off x="4165500" y="152400"/>
            <a:ext cx="4838702" cy="48387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8" name="Google Shape;128;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9" name="Google Shape;129;p22"/>
          <p:cNvPicPr preferRelativeResize="0"/>
          <p:nvPr/>
        </p:nvPicPr>
        <p:blipFill>
          <a:blip r:embed="rId3">
            <a:alphaModFix/>
          </a:blip>
          <a:stretch>
            <a:fillRect/>
          </a:stretch>
        </p:blipFill>
        <p:spPr>
          <a:xfrm>
            <a:off x="0" y="0"/>
            <a:ext cx="9144000" cy="51435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23"/>
          <p:cNvPicPr preferRelativeResize="0"/>
          <p:nvPr/>
        </p:nvPicPr>
        <p:blipFill>
          <a:blip r:embed="rId3">
            <a:alphaModFix/>
          </a:blip>
          <a:stretch>
            <a:fillRect/>
          </a:stretch>
        </p:blipFill>
        <p:spPr>
          <a:xfrm>
            <a:off x="1221425" y="715800"/>
            <a:ext cx="7871448" cy="4427700"/>
          </a:xfrm>
          <a:prstGeom prst="rect">
            <a:avLst/>
          </a:prstGeom>
          <a:noFill/>
          <a:ln>
            <a:noFill/>
          </a:ln>
        </p:spPr>
      </p:pic>
      <p:sp>
        <p:nvSpPr>
          <p:cNvPr id="135" name="Google Shape;135;p23"/>
          <p:cNvSpPr txBox="1"/>
          <p:nvPr/>
        </p:nvSpPr>
        <p:spPr>
          <a:xfrm>
            <a:off x="-685125" y="1155500"/>
            <a:ext cx="5889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cxnSp>
        <p:nvCxnSpPr>
          <p:cNvPr id="136" name="Google Shape;136;p23"/>
          <p:cNvCxnSpPr/>
          <p:nvPr/>
        </p:nvCxnSpPr>
        <p:spPr>
          <a:xfrm flipH="1" rot="10800000">
            <a:off x="1574750" y="1871200"/>
            <a:ext cx="726000" cy="204600"/>
          </a:xfrm>
          <a:prstGeom prst="straightConnector1">
            <a:avLst/>
          </a:prstGeom>
          <a:noFill/>
          <a:ln cap="flat" cmpd="sng" w="9525">
            <a:solidFill>
              <a:schemeClr val="dk2"/>
            </a:solidFill>
            <a:prstDash val="solid"/>
            <a:round/>
            <a:headEnd len="med" w="med" type="none"/>
            <a:tailEnd len="med" w="med" type="triangle"/>
          </a:ln>
        </p:spPr>
      </p:cxnSp>
      <p:cxnSp>
        <p:nvCxnSpPr>
          <p:cNvPr id="137" name="Google Shape;137;p23"/>
          <p:cNvCxnSpPr/>
          <p:nvPr/>
        </p:nvCxnSpPr>
        <p:spPr>
          <a:xfrm flipH="1" rot="10800000">
            <a:off x="5982000" y="613625"/>
            <a:ext cx="511200" cy="869100"/>
          </a:xfrm>
          <a:prstGeom prst="straightConnector1">
            <a:avLst/>
          </a:prstGeom>
          <a:noFill/>
          <a:ln cap="flat" cmpd="sng" w="9525">
            <a:solidFill>
              <a:schemeClr val="dk2"/>
            </a:solidFill>
            <a:prstDash val="solid"/>
            <a:round/>
            <a:headEnd len="med" w="med" type="none"/>
            <a:tailEnd len="med" w="med" type="triangle"/>
          </a:ln>
        </p:spPr>
      </p:cxnSp>
      <p:cxnSp>
        <p:nvCxnSpPr>
          <p:cNvPr id="138" name="Google Shape;138;p23"/>
          <p:cNvCxnSpPr/>
          <p:nvPr/>
        </p:nvCxnSpPr>
        <p:spPr>
          <a:xfrm>
            <a:off x="8129375" y="1954625"/>
            <a:ext cx="317100" cy="746400"/>
          </a:xfrm>
          <a:prstGeom prst="straightConnector1">
            <a:avLst/>
          </a:prstGeom>
          <a:noFill/>
          <a:ln cap="flat" cmpd="sng" w="9525">
            <a:solidFill>
              <a:schemeClr val="dk2"/>
            </a:solidFill>
            <a:prstDash val="solid"/>
            <a:round/>
            <a:headEnd len="med" w="med" type="none"/>
            <a:tailEnd len="med" w="med" type="triangle"/>
          </a:ln>
        </p:spPr>
      </p:cxnSp>
      <p:cxnSp>
        <p:nvCxnSpPr>
          <p:cNvPr id="139" name="Google Shape;139;p23"/>
          <p:cNvCxnSpPr/>
          <p:nvPr/>
        </p:nvCxnSpPr>
        <p:spPr>
          <a:xfrm rot="10800000">
            <a:off x="4182300" y="685100"/>
            <a:ext cx="961200" cy="1666800"/>
          </a:xfrm>
          <a:prstGeom prst="straightConnector1">
            <a:avLst/>
          </a:prstGeom>
          <a:noFill/>
          <a:ln cap="flat" cmpd="sng" w="9525">
            <a:solidFill>
              <a:schemeClr val="dk2"/>
            </a:solidFill>
            <a:prstDash val="solid"/>
            <a:round/>
            <a:headEnd len="med" w="med" type="none"/>
            <a:tailEnd len="med" w="med" type="triangle"/>
          </a:ln>
        </p:spPr>
      </p:cxnSp>
      <p:cxnSp>
        <p:nvCxnSpPr>
          <p:cNvPr id="140" name="Google Shape;140;p23"/>
          <p:cNvCxnSpPr/>
          <p:nvPr/>
        </p:nvCxnSpPr>
        <p:spPr>
          <a:xfrm rot="10800000">
            <a:off x="7730600" y="572525"/>
            <a:ext cx="0" cy="194400"/>
          </a:xfrm>
          <a:prstGeom prst="straightConnector1">
            <a:avLst/>
          </a:prstGeom>
          <a:noFill/>
          <a:ln cap="flat" cmpd="sng" w="9525">
            <a:solidFill>
              <a:schemeClr val="dk2"/>
            </a:solidFill>
            <a:prstDash val="solid"/>
            <a:round/>
            <a:headEnd len="med" w="med" type="none"/>
            <a:tailEnd len="med" w="med" type="triangle"/>
          </a:ln>
        </p:spPr>
      </p:cxnSp>
      <p:sp>
        <p:nvSpPr>
          <p:cNvPr id="141" name="Google Shape;141;p23"/>
          <p:cNvSpPr txBox="1"/>
          <p:nvPr/>
        </p:nvSpPr>
        <p:spPr>
          <a:xfrm>
            <a:off x="255650" y="1954625"/>
            <a:ext cx="1421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Employees can be added by the owner of the business. I chose to keep flexibility in the total, allowing scalability.</a:t>
            </a:r>
            <a:endParaRPr sz="800">
              <a:latin typeface="Montserrat"/>
              <a:ea typeface="Montserrat"/>
              <a:cs typeface="Montserrat"/>
              <a:sym typeface="Montserrat"/>
            </a:endParaRPr>
          </a:p>
        </p:txBody>
      </p:sp>
      <p:sp>
        <p:nvSpPr>
          <p:cNvPr id="142" name="Google Shape;142;p23"/>
          <p:cNvSpPr txBox="1"/>
          <p:nvPr/>
        </p:nvSpPr>
        <p:spPr>
          <a:xfrm>
            <a:off x="935100" y="325475"/>
            <a:ext cx="33903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Total votes are tallied here, I have decided to keep votes </a:t>
            </a:r>
            <a:r>
              <a:rPr lang="ru" sz="800">
                <a:latin typeface="Montserrat"/>
                <a:ea typeface="Montserrat"/>
                <a:cs typeface="Montserrat"/>
                <a:sym typeface="Montserrat"/>
              </a:rPr>
              <a:t>anonymous</a:t>
            </a:r>
            <a:r>
              <a:rPr lang="ru" sz="800">
                <a:latin typeface="Montserrat"/>
                <a:ea typeface="Montserrat"/>
                <a:cs typeface="Montserrat"/>
                <a:sym typeface="Montserrat"/>
              </a:rPr>
              <a:t> so as to create a divisive environment in the team.</a:t>
            </a:r>
            <a:endParaRPr sz="800">
              <a:latin typeface="Montserrat"/>
              <a:ea typeface="Montserrat"/>
              <a:cs typeface="Montserrat"/>
              <a:sym typeface="Montserrat"/>
            </a:endParaRPr>
          </a:p>
        </p:txBody>
      </p:sp>
      <p:sp>
        <p:nvSpPr>
          <p:cNvPr id="143" name="Google Shape;143;p23"/>
          <p:cNvSpPr txBox="1"/>
          <p:nvPr/>
        </p:nvSpPr>
        <p:spPr>
          <a:xfrm>
            <a:off x="4468550" y="0"/>
            <a:ext cx="24078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Each member of the team has the right to suggest the bonus they would like to apply for, I am currently set on a % based system but I may opt for an input amount instead.</a:t>
            </a:r>
            <a:endParaRPr sz="800">
              <a:latin typeface="Montserrat"/>
              <a:ea typeface="Montserrat"/>
              <a:cs typeface="Montserrat"/>
              <a:sym typeface="Montserrat"/>
            </a:endParaRPr>
          </a:p>
        </p:txBody>
      </p:sp>
      <p:sp>
        <p:nvSpPr>
          <p:cNvPr id="144" name="Google Shape;144;p23"/>
          <p:cNvSpPr txBox="1"/>
          <p:nvPr/>
        </p:nvSpPr>
        <p:spPr>
          <a:xfrm>
            <a:off x="6876350" y="161700"/>
            <a:ext cx="1145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Notifications &amp; Account settings for users.</a:t>
            </a:r>
            <a:endParaRPr sz="800">
              <a:latin typeface="Montserrat"/>
              <a:ea typeface="Montserrat"/>
              <a:cs typeface="Montserrat"/>
              <a:sym typeface="Montserrat"/>
            </a:endParaRPr>
          </a:p>
        </p:txBody>
      </p:sp>
      <p:sp>
        <p:nvSpPr>
          <p:cNvPr id="145" name="Google Shape;145;p23"/>
          <p:cNvSpPr txBox="1"/>
          <p:nvPr/>
        </p:nvSpPr>
        <p:spPr>
          <a:xfrm>
            <a:off x="8021750" y="2791600"/>
            <a:ext cx="1012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The total wallet amount is </a:t>
            </a:r>
            <a:r>
              <a:rPr lang="ru" sz="800">
                <a:latin typeface="Montserrat"/>
                <a:ea typeface="Montserrat"/>
                <a:cs typeface="Montserrat"/>
                <a:sym typeface="Montserrat"/>
              </a:rPr>
              <a:t>viewable</a:t>
            </a:r>
            <a:r>
              <a:rPr lang="ru" sz="800">
                <a:latin typeface="Montserrat"/>
                <a:ea typeface="Montserrat"/>
                <a:cs typeface="Montserrat"/>
                <a:sym typeface="Montserrat"/>
              </a:rPr>
              <a:t> by the team. This is distributed at the end of every vote period.</a:t>
            </a:r>
            <a:endParaRPr sz="8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4"/>
          <p:cNvSpPr txBox="1"/>
          <p:nvPr/>
        </p:nvSpPr>
        <p:spPr>
          <a:xfrm>
            <a:off x="522325" y="724700"/>
            <a:ext cx="22827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Roboto"/>
                <a:ea typeface="Roboto"/>
                <a:cs typeface="Roboto"/>
                <a:sym typeface="Roboto"/>
              </a:rPr>
              <a:t>Staff Accounts</a:t>
            </a:r>
            <a:endParaRPr sz="2600">
              <a:solidFill>
                <a:schemeClr val="dk1"/>
              </a:solidFill>
              <a:latin typeface="Roboto"/>
              <a:ea typeface="Roboto"/>
              <a:cs typeface="Roboto"/>
              <a:sym typeface="Roboto"/>
            </a:endParaRPr>
          </a:p>
        </p:txBody>
      </p:sp>
      <p:sp>
        <p:nvSpPr>
          <p:cNvPr id="151" name="Google Shape;151;p24"/>
          <p:cNvSpPr txBox="1"/>
          <p:nvPr/>
        </p:nvSpPr>
        <p:spPr>
          <a:xfrm>
            <a:off x="522325" y="2283100"/>
            <a:ext cx="2466300" cy="175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Roboto"/>
                <a:ea typeface="Roboto"/>
                <a:cs typeface="Roboto"/>
                <a:sym typeface="Roboto"/>
              </a:rPr>
              <a:t>Each staff member has access to their account, verification will be handled through their wallet. The creator of the DAO-B for the business can add wallets to the system, all wallets added will become receiver wallets &amp; have staff permissions. Each connected wallet can then input details onto the system to link their information.</a:t>
            </a:r>
            <a:endParaRPr sz="1000">
              <a:solidFill>
                <a:schemeClr val="accent3"/>
              </a:solidFill>
              <a:latin typeface="Roboto"/>
              <a:ea typeface="Roboto"/>
              <a:cs typeface="Roboto"/>
              <a:sym typeface="Roboto"/>
            </a:endParaRPr>
          </a:p>
        </p:txBody>
      </p:sp>
      <p:pic>
        <p:nvPicPr>
          <p:cNvPr id="152" name="Google Shape;152;p24"/>
          <p:cNvPicPr preferRelativeResize="0"/>
          <p:nvPr/>
        </p:nvPicPr>
        <p:blipFill rotWithShape="1">
          <a:blip r:embed="rId3">
            <a:alphaModFix/>
          </a:blip>
          <a:srcRect b="0" l="0" r="7416" t="0"/>
          <a:stretch/>
        </p:blipFill>
        <p:spPr>
          <a:xfrm>
            <a:off x="3727425" y="416350"/>
            <a:ext cx="5416576" cy="431080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25"/>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26"/>
          <p:cNvPicPr preferRelativeResize="0"/>
          <p:nvPr/>
        </p:nvPicPr>
        <p:blipFill rotWithShape="1">
          <a:blip r:embed="rId3">
            <a:alphaModFix/>
          </a:blip>
          <a:srcRect b="0" l="0" r="0" t="0"/>
          <a:stretch/>
        </p:blipFill>
        <p:spPr>
          <a:xfrm>
            <a:off x="1625875" y="914550"/>
            <a:ext cx="7518125" cy="4228951"/>
          </a:xfrm>
          <a:prstGeom prst="rect">
            <a:avLst/>
          </a:prstGeom>
          <a:noFill/>
          <a:ln>
            <a:noFill/>
          </a:ln>
        </p:spPr>
      </p:pic>
      <p:sp>
        <p:nvSpPr>
          <p:cNvPr id="163" name="Google Shape;163;p26"/>
          <p:cNvSpPr txBox="1"/>
          <p:nvPr/>
        </p:nvSpPr>
        <p:spPr>
          <a:xfrm>
            <a:off x="490825" y="2167825"/>
            <a:ext cx="16974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Suggest bonus tab here, I’ve made information input here fluid, the DAO-B system can be easily interchanged to vote on other fund management issues if a few edits are made.</a:t>
            </a:r>
            <a:endParaRPr sz="800">
              <a:latin typeface="Montserrat"/>
              <a:ea typeface="Montserrat"/>
              <a:cs typeface="Montserrat"/>
              <a:sym typeface="Montserrat"/>
            </a:endParaRPr>
          </a:p>
        </p:txBody>
      </p:sp>
      <p:sp>
        <p:nvSpPr>
          <p:cNvPr id="164" name="Google Shape;164;p26"/>
          <p:cNvSpPr txBox="1"/>
          <p:nvPr/>
        </p:nvSpPr>
        <p:spPr>
          <a:xfrm>
            <a:off x="7219300" y="2985900"/>
            <a:ext cx="1697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Bonus history can be tracked here with the wallet address it was sent to, this information is only accessible for the user &amp; the admin, not peers.</a:t>
            </a:r>
            <a:endParaRPr sz="800">
              <a:latin typeface="Montserrat"/>
              <a:ea typeface="Montserrat"/>
              <a:cs typeface="Montserrat"/>
              <a:sym typeface="Montserrat"/>
            </a:endParaRPr>
          </a:p>
        </p:txBody>
      </p:sp>
      <p:sp>
        <p:nvSpPr>
          <p:cNvPr id="165" name="Google Shape;165;p26"/>
          <p:cNvSpPr txBox="1"/>
          <p:nvPr/>
        </p:nvSpPr>
        <p:spPr>
          <a:xfrm>
            <a:off x="7761275" y="18650"/>
            <a:ext cx="1382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To be data compliant accounts can be managed directly by the account owner, edit &amp; full deletion included.</a:t>
            </a:r>
            <a:endParaRPr sz="800">
              <a:latin typeface="Montserrat"/>
              <a:ea typeface="Montserrat"/>
              <a:cs typeface="Montserrat"/>
              <a:sym typeface="Montserrat"/>
            </a:endParaRPr>
          </a:p>
        </p:txBody>
      </p:sp>
      <p:cxnSp>
        <p:nvCxnSpPr>
          <p:cNvPr id="166" name="Google Shape;166;p26"/>
          <p:cNvCxnSpPr/>
          <p:nvPr/>
        </p:nvCxnSpPr>
        <p:spPr>
          <a:xfrm flipH="1">
            <a:off x="2188150" y="2239425"/>
            <a:ext cx="542100" cy="194100"/>
          </a:xfrm>
          <a:prstGeom prst="straightConnector1">
            <a:avLst/>
          </a:prstGeom>
          <a:noFill/>
          <a:ln cap="flat" cmpd="sng" w="9525">
            <a:solidFill>
              <a:schemeClr val="dk2"/>
            </a:solidFill>
            <a:prstDash val="solid"/>
            <a:round/>
            <a:headEnd len="med" w="med" type="none"/>
            <a:tailEnd len="med" w="med" type="triangle"/>
          </a:ln>
        </p:spPr>
      </p:cxnSp>
      <p:cxnSp>
        <p:nvCxnSpPr>
          <p:cNvPr id="167" name="Google Shape;167;p26"/>
          <p:cNvCxnSpPr>
            <a:endCxn id="165" idx="2"/>
          </p:cNvCxnSpPr>
          <p:nvPr/>
        </p:nvCxnSpPr>
        <p:spPr>
          <a:xfrm flipH="1" rot="10800000">
            <a:off x="8026025" y="942050"/>
            <a:ext cx="426600" cy="396900"/>
          </a:xfrm>
          <a:prstGeom prst="straightConnector1">
            <a:avLst/>
          </a:prstGeom>
          <a:noFill/>
          <a:ln cap="flat" cmpd="sng" w="9525">
            <a:solidFill>
              <a:schemeClr val="dk2"/>
            </a:solidFill>
            <a:prstDash val="solid"/>
            <a:round/>
            <a:headEnd len="med" w="med" type="none"/>
            <a:tailEnd len="med" w="med" type="triangle"/>
          </a:ln>
        </p:spPr>
      </p:cxnSp>
      <p:cxnSp>
        <p:nvCxnSpPr>
          <p:cNvPr id="168" name="Google Shape;168;p26"/>
          <p:cNvCxnSpPr/>
          <p:nvPr/>
        </p:nvCxnSpPr>
        <p:spPr>
          <a:xfrm flipH="1" rot="10800000">
            <a:off x="5501400" y="3732300"/>
            <a:ext cx="1626000" cy="572700"/>
          </a:xfrm>
          <a:prstGeom prst="straightConnector1">
            <a:avLst/>
          </a:prstGeom>
          <a:noFill/>
          <a:ln cap="flat" cmpd="sng" w="9525">
            <a:solidFill>
              <a:schemeClr val="dk2"/>
            </a:solidFill>
            <a:prstDash val="solid"/>
            <a:round/>
            <a:headEnd len="med" w="med" type="none"/>
            <a:tailEnd len="med" w="med" type="triangle"/>
          </a:ln>
        </p:spPr>
      </p:cxnSp>
      <p:pic>
        <p:nvPicPr>
          <p:cNvPr id="169" name="Google Shape;169;p26"/>
          <p:cNvPicPr preferRelativeResize="0"/>
          <p:nvPr/>
        </p:nvPicPr>
        <p:blipFill>
          <a:blip r:embed="rId4">
            <a:alphaModFix/>
          </a:blip>
          <a:stretch>
            <a:fillRect/>
          </a:stretch>
        </p:blipFill>
        <p:spPr>
          <a:xfrm>
            <a:off x="5982751" y="0"/>
            <a:ext cx="1380824" cy="942050"/>
          </a:xfrm>
          <a:prstGeom prst="rect">
            <a:avLst/>
          </a:prstGeom>
          <a:noFill/>
          <a:ln>
            <a:noFill/>
          </a:ln>
        </p:spPr>
      </p:pic>
      <p:cxnSp>
        <p:nvCxnSpPr>
          <p:cNvPr id="170" name="Google Shape;170;p26"/>
          <p:cNvCxnSpPr/>
          <p:nvPr/>
        </p:nvCxnSpPr>
        <p:spPr>
          <a:xfrm rot="10800000">
            <a:off x="7076200" y="603200"/>
            <a:ext cx="623700" cy="429600"/>
          </a:xfrm>
          <a:prstGeom prst="straightConnector1">
            <a:avLst/>
          </a:prstGeom>
          <a:noFill/>
          <a:ln cap="flat" cmpd="sng" w="9525">
            <a:solidFill>
              <a:schemeClr val="dk2"/>
            </a:solidFill>
            <a:prstDash val="solid"/>
            <a:round/>
            <a:headEnd len="med" w="med" type="none"/>
            <a:tailEnd len="med" w="med" type="triangle"/>
          </a:ln>
        </p:spPr>
      </p:cxnSp>
      <p:cxnSp>
        <p:nvCxnSpPr>
          <p:cNvPr id="171" name="Google Shape;171;p26"/>
          <p:cNvCxnSpPr>
            <a:stCxn id="169" idx="1"/>
          </p:cNvCxnSpPr>
          <p:nvPr/>
        </p:nvCxnSpPr>
        <p:spPr>
          <a:xfrm flipH="1">
            <a:off x="5061751" y="471025"/>
            <a:ext cx="921000" cy="19800"/>
          </a:xfrm>
          <a:prstGeom prst="straightConnector1">
            <a:avLst/>
          </a:prstGeom>
          <a:noFill/>
          <a:ln cap="flat" cmpd="sng" w="9525">
            <a:solidFill>
              <a:schemeClr val="dk2"/>
            </a:solidFill>
            <a:prstDash val="solid"/>
            <a:round/>
            <a:headEnd len="med" w="med" type="none"/>
            <a:tailEnd len="med" w="med" type="triangle"/>
          </a:ln>
        </p:spPr>
      </p:cxnSp>
      <p:sp>
        <p:nvSpPr>
          <p:cNvPr id="172" name="Google Shape;172;p26"/>
          <p:cNvSpPr txBox="1"/>
          <p:nvPr/>
        </p:nvSpPr>
        <p:spPr>
          <a:xfrm>
            <a:off x="4035150" y="194275"/>
            <a:ext cx="1073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Notifications for approved proposals, votes and payouts.</a:t>
            </a:r>
            <a:endParaRPr sz="800">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76" name="Shape 176"/>
        <p:cNvGrpSpPr/>
        <p:nvPr/>
      </p:nvGrpSpPr>
      <p:grpSpPr>
        <a:xfrm>
          <a:off x="0" y="0"/>
          <a:ext cx="0" cy="0"/>
          <a:chOff x="0" y="0"/>
          <a:chExt cx="0" cy="0"/>
        </a:xfrm>
      </p:grpSpPr>
      <p:sp>
        <p:nvSpPr>
          <p:cNvPr id="177" name="Google Shape;177;p27"/>
          <p:cNvSpPr txBox="1"/>
          <p:nvPr/>
        </p:nvSpPr>
        <p:spPr>
          <a:xfrm>
            <a:off x="819050" y="3731925"/>
            <a:ext cx="5681100" cy="6156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lang="ru" sz="3500">
                <a:solidFill>
                  <a:schemeClr val="lt1"/>
                </a:solidFill>
                <a:latin typeface="Montserrat"/>
                <a:ea typeface="Montserrat"/>
                <a:cs typeface="Montserrat"/>
                <a:sym typeface="Montserrat"/>
              </a:rPr>
              <a:t>Owner - Admin</a:t>
            </a:r>
            <a:endParaRPr sz="3500">
              <a:solidFill>
                <a:schemeClr val="lt1"/>
              </a:solidFill>
              <a:latin typeface="Montserrat"/>
              <a:ea typeface="Montserrat"/>
              <a:cs typeface="Montserrat"/>
              <a:sym typeface="Montserrat"/>
            </a:endParaRPr>
          </a:p>
        </p:txBody>
      </p:sp>
      <p:pic>
        <p:nvPicPr>
          <p:cNvPr id="178" name="Google Shape;178;p27"/>
          <p:cNvPicPr preferRelativeResize="0"/>
          <p:nvPr/>
        </p:nvPicPr>
        <p:blipFill rotWithShape="1">
          <a:blip r:embed="rId3">
            <a:alphaModFix/>
          </a:blip>
          <a:srcRect b="0" l="0" r="0" t="0"/>
          <a:stretch/>
        </p:blipFill>
        <p:spPr>
          <a:xfrm>
            <a:off x="1009550" y="676875"/>
            <a:ext cx="1836975" cy="466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8"/>
          <p:cNvSpPr txBox="1"/>
          <p:nvPr/>
        </p:nvSpPr>
        <p:spPr>
          <a:xfrm>
            <a:off x="522325" y="724700"/>
            <a:ext cx="22827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Roboto"/>
                <a:ea typeface="Roboto"/>
                <a:cs typeface="Roboto"/>
                <a:sym typeface="Roboto"/>
              </a:rPr>
              <a:t>Admin Dashboard</a:t>
            </a:r>
            <a:endParaRPr sz="2600">
              <a:solidFill>
                <a:schemeClr val="dk1"/>
              </a:solidFill>
              <a:latin typeface="Roboto"/>
              <a:ea typeface="Roboto"/>
              <a:cs typeface="Roboto"/>
              <a:sym typeface="Roboto"/>
            </a:endParaRPr>
          </a:p>
        </p:txBody>
      </p:sp>
      <p:sp>
        <p:nvSpPr>
          <p:cNvPr id="184" name="Google Shape;184;p28"/>
          <p:cNvSpPr txBox="1"/>
          <p:nvPr/>
        </p:nvSpPr>
        <p:spPr>
          <a:xfrm>
            <a:off x="522325" y="2283100"/>
            <a:ext cx="2466300" cy="1577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Roboto"/>
                <a:ea typeface="Roboto"/>
                <a:cs typeface="Roboto"/>
                <a:sym typeface="Roboto"/>
              </a:rPr>
              <a:t>The DAO-B admin dashboard is granted to the founder of the business who sets up the initial system and has the credentials for the main wallet. Here the admin can approve bonus proposals, vote in approved proposals and see the count of votes. The votes are still however, </a:t>
            </a:r>
            <a:r>
              <a:rPr lang="ru" sz="1000">
                <a:solidFill>
                  <a:schemeClr val="accent3"/>
                </a:solidFill>
                <a:latin typeface="Roboto"/>
                <a:ea typeface="Roboto"/>
                <a:cs typeface="Roboto"/>
                <a:sym typeface="Roboto"/>
              </a:rPr>
              <a:t>anonymous</a:t>
            </a:r>
            <a:r>
              <a:rPr lang="ru" sz="1000">
                <a:solidFill>
                  <a:schemeClr val="accent3"/>
                </a:solidFill>
                <a:latin typeface="Roboto"/>
                <a:ea typeface="Roboto"/>
                <a:cs typeface="Roboto"/>
                <a:sym typeface="Roboto"/>
              </a:rPr>
              <a:t>.</a:t>
            </a:r>
            <a:endParaRPr sz="1000">
              <a:solidFill>
                <a:schemeClr val="accent3"/>
              </a:solidFill>
              <a:latin typeface="Roboto"/>
              <a:ea typeface="Roboto"/>
              <a:cs typeface="Roboto"/>
              <a:sym typeface="Roboto"/>
            </a:endParaRPr>
          </a:p>
        </p:txBody>
      </p:sp>
      <p:pic>
        <p:nvPicPr>
          <p:cNvPr id="185" name="Google Shape;185;p28"/>
          <p:cNvPicPr preferRelativeResize="0"/>
          <p:nvPr/>
        </p:nvPicPr>
        <p:blipFill>
          <a:blip r:embed="rId3">
            <a:alphaModFix/>
          </a:blip>
          <a:stretch>
            <a:fillRect/>
          </a:stretch>
        </p:blipFill>
        <p:spPr>
          <a:xfrm>
            <a:off x="3293425" y="527113"/>
            <a:ext cx="5850574" cy="4089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29"/>
          <p:cNvPicPr preferRelativeResize="0"/>
          <p:nvPr/>
        </p:nvPicPr>
        <p:blipFill rotWithShape="1">
          <a:blip r:embed="rId3">
            <a:alphaModFix/>
          </a:blip>
          <a:srcRect b="0" l="0" r="0" t="0"/>
          <a:stretch/>
        </p:blipFill>
        <p:spPr>
          <a:xfrm>
            <a:off x="0" y="-6"/>
            <a:ext cx="9144000" cy="514350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30"/>
          <p:cNvPicPr preferRelativeResize="0"/>
          <p:nvPr/>
        </p:nvPicPr>
        <p:blipFill rotWithShape="1">
          <a:blip r:embed="rId3">
            <a:alphaModFix/>
          </a:blip>
          <a:srcRect b="0" l="0" r="0" t="0"/>
          <a:stretch/>
        </p:blipFill>
        <p:spPr>
          <a:xfrm>
            <a:off x="1625875" y="914552"/>
            <a:ext cx="7518125" cy="4228951"/>
          </a:xfrm>
          <a:prstGeom prst="rect">
            <a:avLst/>
          </a:prstGeom>
          <a:noFill/>
          <a:ln>
            <a:noFill/>
          </a:ln>
        </p:spPr>
      </p:pic>
      <p:cxnSp>
        <p:nvCxnSpPr>
          <p:cNvPr id="196" name="Google Shape;196;p30"/>
          <p:cNvCxnSpPr/>
          <p:nvPr/>
        </p:nvCxnSpPr>
        <p:spPr>
          <a:xfrm rot="10800000">
            <a:off x="1411275" y="1810025"/>
            <a:ext cx="1247400" cy="388500"/>
          </a:xfrm>
          <a:prstGeom prst="straightConnector1">
            <a:avLst/>
          </a:prstGeom>
          <a:noFill/>
          <a:ln cap="flat" cmpd="sng" w="9525">
            <a:solidFill>
              <a:schemeClr val="dk2"/>
            </a:solidFill>
            <a:prstDash val="solid"/>
            <a:round/>
            <a:headEnd len="med" w="med" type="none"/>
            <a:tailEnd len="med" w="med" type="triangle"/>
          </a:ln>
        </p:spPr>
      </p:cxnSp>
      <p:cxnSp>
        <p:nvCxnSpPr>
          <p:cNvPr id="197" name="Google Shape;197;p30"/>
          <p:cNvCxnSpPr/>
          <p:nvPr/>
        </p:nvCxnSpPr>
        <p:spPr>
          <a:xfrm rot="10800000">
            <a:off x="5215100" y="746500"/>
            <a:ext cx="603300" cy="245400"/>
          </a:xfrm>
          <a:prstGeom prst="straightConnector1">
            <a:avLst/>
          </a:prstGeom>
          <a:noFill/>
          <a:ln cap="flat" cmpd="sng" w="9525">
            <a:solidFill>
              <a:schemeClr val="dk2"/>
            </a:solidFill>
            <a:prstDash val="solid"/>
            <a:round/>
            <a:headEnd len="med" w="med" type="none"/>
            <a:tailEnd len="med" w="med" type="triangle"/>
          </a:ln>
        </p:spPr>
      </p:cxnSp>
      <p:cxnSp>
        <p:nvCxnSpPr>
          <p:cNvPr id="198" name="Google Shape;198;p30"/>
          <p:cNvCxnSpPr/>
          <p:nvPr/>
        </p:nvCxnSpPr>
        <p:spPr>
          <a:xfrm flipH="1" rot="10800000">
            <a:off x="7526075" y="2116725"/>
            <a:ext cx="828300" cy="480600"/>
          </a:xfrm>
          <a:prstGeom prst="straightConnector1">
            <a:avLst/>
          </a:prstGeom>
          <a:noFill/>
          <a:ln cap="flat" cmpd="sng" w="9525">
            <a:solidFill>
              <a:schemeClr val="dk2"/>
            </a:solidFill>
            <a:prstDash val="solid"/>
            <a:round/>
            <a:headEnd len="med" w="med" type="none"/>
            <a:tailEnd len="med" w="med" type="triangle"/>
          </a:ln>
        </p:spPr>
      </p:cxnSp>
      <p:cxnSp>
        <p:nvCxnSpPr>
          <p:cNvPr id="199" name="Google Shape;199;p30"/>
          <p:cNvCxnSpPr>
            <a:endCxn id="200" idx="1"/>
          </p:cNvCxnSpPr>
          <p:nvPr/>
        </p:nvCxnSpPr>
        <p:spPr>
          <a:xfrm flipH="1" rot="10800000">
            <a:off x="7720425" y="4297650"/>
            <a:ext cx="439800" cy="7800"/>
          </a:xfrm>
          <a:prstGeom prst="straightConnector1">
            <a:avLst/>
          </a:prstGeom>
          <a:noFill/>
          <a:ln cap="flat" cmpd="sng" w="9525">
            <a:solidFill>
              <a:schemeClr val="dk2"/>
            </a:solidFill>
            <a:prstDash val="solid"/>
            <a:round/>
            <a:headEnd len="med" w="med" type="none"/>
            <a:tailEnd len="med" w="med" type="triangle"/>
          </a:ln>
        </p:spPr>
      </p:cxnSp>
      <p:sp>
        <p:nvSpPr>
          <p:cNvPr id="201" name="Google Shape;201;p30"/>
          <p:cNvSpPr txBox="1"/>
          <p:nvPr/>
        </p:nvSpPr>
        <p:spPr>
          <a:xfrm>
            <a:off x="214750" y="1564525"/>
            <a:ext cx="1012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Filter for different stages of proposals.</a:t>
            </a:r>
            <a:endParaRPr sz="800">
              <a:latin typeface="Montserrat"/>
              <a:ea typeface="Montserrat"/>
              <a:cs typeface="Montserrat"/>
              <a:sym typeface="Montserrat"/>
            </a:endParaRPr>
          </a:p>
        </p:txBody>
      </p:sp>
      <p:sp>
        <p:nvSpPr>
          <p:cNvPr id="202" name="Google Shape;202;p30"/>
          <p:cNvSpPr txBox="1"/>
          <p:nvPr/>
        </p:nvSpPr>
        <p:spPr>
          <a:xfrm>
            <a:off x="3977775" y="204525"/>
            <a:ext cx="1697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Admins also have wallet controls built in.</a:t>
            </a:r>
            <a:endParaRPr sz="800">
              <a:latin typeface="Montserrat"/>
              <a:ea typeface="Montserrat"/>
              <a:cs typeface="Montserrat"/>
              <a:sym typeface="Montserrat"/>
            </a:endParaRPr>
          </a:p>
        </p:txBody>
      </p:sp>
      <p:sp>
        <p:nvSpPr>
          <p:cNvPr id="203" name="Google Shape;203;p30"/>
          <p:cNvSpPr txBox="1"/>
          <p:nvPr/>
        </p:nvSpPr>
        <p:spPr>
          <a:xfrm>
            <a:off x="8344125" y="1830400"/>
            <a:ext cx="8283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Admins see proposals before they go to votes, they can either be approved or </a:t>
            </a:r>
            <a:r>
              <a:rPr lang="ru" sz="800">
                <a:latin typeface="Montserrat"/>
                <a:ea typeface="Montserrat"/>
                <a:cs typeface="Montserrat"/>
                <a:sym typeface="Montserrat"/>
              </a:rPr>
              <a:t>denied</a:t>
            </a:r>
            <a:r>
              <a:rPr lang="ru" sz="800">
                <a:latin typeface="Montserrat"/>
                <a:ea typeface="Montserrat"/>
                <a:cs typeface="Montserrat"/>
                <a:sym typeface="Montserrat"/>
              </a:rPr>
              <a:t> here.</a:t>
            </a:r>
            <a:endParaRPr sz="800">
              <a:latin typeface="Montserrat"/>
              <a:ea typeface="Montserrat"/>
              <a:cs typeface="Montserrat"/>
              <a:sym typeface="Montserrat"/>
            </a:endParaRPr>
          </a:p>
        </p:txBody>
      </p:sp>
      <p:sp>
        <p:nvSpPr>
          <p:cNvPr id="200" name="Google Shape;200;p30"/>
          <p:cNvSpPr txBox="1"/>
          <p:nvPr/>
        </p:nvSpPr>
        <p:spPr>
          <a:xfrm>
            <a:off x="8160225" y="3466500"/>
            <a:ext cx="10122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Admins have equal voting rights to other members of the organisation, once a proposal goes to votes it cannot be changed. Admins can also see the count.</a:t>
            </a:r>
            <a:endParaRPr sz="800">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1"/>
          <p:cNvSpPr txBox="1"/>
          <p:nvPr/>
        </p:nvSpPr>
        <p:spPr>
          <a:xfrm>
            <a:off x="522325" y="724700"/>
            <a:ext cx="22827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Roboto"/>
                <a:ea typeface="Roboto"/>
                <a:cs typeface="Roboto"/>
                <a:sym typeface="Roboto"/>
              </a:rPr>
              <a:t>Admin Approval</a:t>
            </a:r>
            <a:endParaRPr sz="2600">
              <a:solidFill>
                <a:schemeClr val="dk1"/>
              </a:solidFill>
              <a:latin typeface="Roboto"/>
              <a:ea typeface="Roboto"/>
              <a:cs typeface="Roboto"/>
              <a:sym typeface="Roboto"/>
            </a:endParaRPr>
          </a:p>
        </p:txBody>
      </p:sp>
      <p:sp>
        <p:nvSpPr>
          <p:cNvPr id="209" name="Google Shape;209;p31"/>
          <p:cNvSpPr txBox="1"/>
          <p:nvPr/>
        </p:nvSpPr>
        <p:spPr>
          <a:xfrm>
            <a:off x="522325" y="2283100"/>
            <a:ext cx="2466300" cy="210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Roboto"/>
                <a:ea typeface="Roboto"/>
                <a:cs typeface="Roboto"/>
                <a:sym typeface="Roboto"/>
              </a:rPr>
              <a:t>A slightly less decentralised aspect of the business is the approval I have worked into the system. Once the proposal has been approved it then goes to vote, once it has been approved it cannot be changed and the smart contracts maintain the pay-out. I believe this is needed in business as relying on the sensibility and </a:t>
            </a:r>
            <a:r>
              <a:rPr lang="ru" sz="1000">
                <a:solidFill>
                  <a:schemeClr val="accent3"/>
                </a:solidFill>
                <a:latin typeface="Roboto"/>
                <a:ea typeface="Roboto"/>
                <a:cs typeface="Roboto"/>
                <a:sym typeface="Roboto"/>
              </a:rPr>
              <a:t>credibility</a:t>
            </a:r>
            <a:r>
              <a:rPr lang="ru" sz="1000">
                <a:solidFill>
                  <a:schemeClr val="accent3"/>
                </a:solidFill>
                <a:latin typeface="Roboto"/>
                <a:ea typeface="Roboto"/>
                <a:cs typeface="Roboto"/>
                <a:sym typeface="Roboto"/>
              </a:rPr>
              <a:t> of human nature not to hijack the system is not feasible for businesses.</a:t>
            </a:r>
            <a:endParaRPr sz="1000">
              <a:solidFill>
                <a:schemeClr val="accent3"/>
              </a:solidFill>
              <a:latin typeface="Roboto"/>
              <a:ea typeface="Roboto"/>
              <a:cs typeface="Roboto"/>
              <a:sym typeface="Roboto"/>
            </a:endParaRPr>
          </a:p>
        </p:txBody>
      </p:sp>
      <p:pic>
        <p:nvPicPr>
          <p:cNvPr id="210" name="Google Shape;210;p31"/>
          <p:cNvPicPr preferRelativeResize="0"/>
          <p:nvPr/>
        </p:nvPicPr>
        <p:blipFill>
          <a:blip r:embed="rId3">
            <a:alphaModFix/>
          </a:blip>
          <a:stretch>
            <a:fillRect/>
          </a:stretch>
        </p:blipFill>
        <p:spPr>
          <a:xfrm>
            <a:off x="3497300" y="1537975"/>
            <a:ext cx="5646700" cy="1614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522325" y="407050"/>
            <a:ext cx="22827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Montserrat"/>
                <a:ea typeface="Montserrat"/>
                <a:cs typeface="Montserrat"/>
                <a:sym typeface="Montserrat"/>
              </a:rPr>
              <a:t>Motivations</a:t>
            </a:r>
            <a:endParaRPr sz="2600">
              <a:solidFill>
                <a:schemeClr val="dk1"/>
              </a:solidFill>
              <a:latin typeface="Montserrat"/>
              <a:ea typeface="Montserrat"/>
              <a:cs typeface="Montserrat"/>
              <a:sym typeface="Montserrat"/>
            </a:endParaRPr>
          </a:p>
        </p:txBody>
      </p:sp>
      <p:sp>
        <p:nvSpPr>
          <p:cNvPr id="62" name="Google Shape;62;p14"/>
          <p:cNvSpPr txBox="1"/>
          <p:nvPr/>
        </p:nvSpPr>
        <p:spPr>
          <a:xfrm>
            <a:off x="522325" y="1521100"/>
            <a:ext cx="3236400" cy="2553600"/>
          </a:xfrm>
          <a:prstGeom prst="rect">
            <a:avLst/>
          </a:prstGeom>
          <a:noFill/>
          <a:ln>
            <a:noFill/>
          </a:ln>
        </p:spPr>
        <p:txBody>
          <a:bodyPr anchorCtr="0" anchor="t" bIns="91425" lIns="91425" spcFirstLastPara="1" rIns="91425" wrap="square" tIns="91425">
            <a:spAutoFit/>
          </a:bodyPr>
          <a:lstStyle/>
          <a:p>
            <a:pPr indent="-285750" lvl="0" marL="457200" rtl="0" algn="l">
              <a:lnSpc>
                <a:spcPct val="115000"/>
              </a:lnSpc>
              <a:spcBef>
                <a:spcPts val="0"/>
              </a:spcBef>
              <a:spcAft>
                <a:spcPts val="0"/>
              </a:spcAft>
              <a:buClr>
                <a:schemeClr val="accent3"/>
              </a:buClr>
              <a:buSzPts val="900"/>
              <a:buFont typeface="Montserrat"/>
              <a:buChar char="●"/>
            </a:pPr>
            <a:r>
              <a:rPr lang="ru" sz="900">
                <a:solidFill>
                  <a:schemeClr val="accent3"/>
                </a:solidFill>
                <a:latin typeface="Montserrat"/>
                <a:ea typeface="Montserrat"/>
                <a:cs typeface="Montserrat"/>
                <a:sym typeface="Montserrat"/>
              </a:rPr>
              <a:t>Are DAOs really a revolutionary force for the business community?</a:t>
            </a:r>
            <a:endParaRPr sz="900">
              <a:solidFill>
                <a:schemeClr val="accent3"/>
              </a:solidFill>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900">
              <a:solidFill>
                <a:schemeClr val="accent3"/>
              </a:solidFill>
              <a:latin typeface="Montserrat"/>
              <a:ea typeface="Montserrat"/>
              <a:cs typeface="Montserrat"/>
              <a:sym typeface="Montserrat"/>
            </a:endParaRPr>
          </a:p>
          <a:p>
            <a:pPr indent="-285750" lvl="0" marL="457200" rtl="0" algn="l">
              <a:lnSpc>
                <a:spcPct val="115000"/>
              </a:lnSpc>
              <a:spcBef>
                <a:spcPts val="0"/>
              </a:spcBef>
              <a:spcAft>
                <a:spcPts val="0"/>
              </a:spcAft>
              <a:buClr>
                <a:schemeClr val="accent3"/>
              </a:buClr>
              <a:buSzPts val="900"/>
              <a:buFont typeface="Montserrat"/>
              <a:buChar char="●"/>
            </a:pPr>
            <a:r>
              <a:rPr lang="ru" sz="900">
                <a:solidFill>
                  <a:schemeClr val="accent3"/>
                </a:solidFill>
                <a:latin typeface="Montserrat"/>
                <a:ea typeface="Montserrat"/>
                <a:cs typeface="Montserrat"/>
                <a:sym typeface="Montserrat"/>
              </a:rPr>
              <a:t>I am a computer scientist, SaaS start-ups are a gateway for software engineers to establish low overhead high-profit businesses, of which I am interested.</a:t>
            </a:r>
            <a:endParaRPr sz="900">
              <a:solidFill>
                <a:schemeClr val="accent3"/>
              </a:solidFill>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900">
              <a:solidFill>
                <a:schemeClr val="accent3"/>
              </a:solidFill>
              <a:latin typeface="Montserrat"/>
              <a:ea typeface="Montserrat"/>
              <a:cs typeface="Montserrat"/>
              <a:sym typeface="Montserrat"/>
            </a:endParaRPr>
          </a:p>
          <a:p>
            <a:pPr indent="-285750" lvl="0" marL="457200" rtl="0" algn="l">
              <a:lnSpc>
                <a:spcPct val="115000"/>
              </a:lnSpc>
              <a:spcBef>
                <a:spcPts val="0"/>
              </a:spcBef>
              <a:spcAft>
                <a:spcPts val="0"/>
              </a:spcAft>
              <a:buClr>
                <a:schemeClr val="accent3"/>
              </a:buClr>
              <a:buSzPts val="900"/>
              <a:buFont typeface="Montserrat"/>
              <a:buChar char="●"/>
            </a:pPr>
            <a:r>
              <a:rPr lang="ru" sz="900">
                <a:solidFill>
                  <a:schemeClr val="accent3"/>
                </a:solidFill>
                <a:latin typeface="Montserrat"/>
                <a:ea typeface="Montserrat"/>
                <a:cs typeface="Montserrat"/>
                <a:sym typeface="Montserrat"/>
              </a:rPr>
              <a:t>It is a really new and exciting industry, with huge potential for the future with the right iterations.</a:t>
            </a:r>
            <a:endParaRPr sz="900">
              <a:solidFill>
                <a:schemeClr val="accent3"/>
              </a:solidFill>
              <a:latin typeface="Montserrat"/>
              <a:ea typeface="Montserrat"/>
              <a:cs typeface="Montserrat"/>
              <a:sym typeface="Montserrat"/>
            </a:endParaRPr>
          </a:p>
          <a:p>
            <a:pPr indent="0" lvl="0" marL="457200" rtl="0" algn="l">
              <a:lnSpc>
                <a:spcPct val="115000"/>
              </a:lnSpc>
              <a:spcBef>
                <a:spcPts val="0"/>
              </a:spcBef>
              <a:spcAft>
                <a:spcPts val="0"/>
              </a:spcAft>
              <a:buNone/>
            </a:pPr>
            <a:r>
              <a:t/>
            </a:r>
            <a:endParaRPr sz="900">
              <a:solidFill>
                <a:schemeClr val="accent3"/>
              </a:solidFill>
              <a:latin typeface="Montserrat"/>
              <a:ea typeface="Montserrat"/>
              <a:cs typeface="Montserrat"/>
              <a:sym typeface="Montserrat"/>
            </a:endParaRPr>
          </a:p>
          <a:p>
            <a:pPr indent="-285750" lvl="0" marL="457200" rtl="0" algn="l">
              <a:lnSpc>
                <a:spcPct val="115000"/>
              </a:lnSpc>
              <a:spcBef>
                <a:spcPts val="0"/>
              </a:spcBef>
              <a:spcAft>
                <a:spcPts val="0"/>
              </a:spcAft>
              <a:buClr>
                <a:schemeClr val="accent3"/>
              </a:buClr>
              <a:buSzPts val="900"/>
              <a:buFont typeface="Montserrat"/>
              <a:buChar char="●"/>
            </a:pPr>
            <a:r>
              <a:rPr lang="ru" sz="900">
                <a:solidFill>
                  <a:schemeClr val="accent3"/>
                </a:solidFill>
                <a:latin typeface="Montserrat"/>
                <a:ea typeface="Montserrat"/>
                <a:cs typeface="Montserrat"/>
                <a:sym typeface="Montserrat"/>
              </a:rPr>
              <a:t>Discovering whether DAO like methods be utilized in a start-up setting.</a:t>
            </a:r>
            <a:endParaRPr sz="900">
              <a:solidFill>
                <a:schemeClr val="accent3"/>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900">
              <a:solidFill>
                <a:schemeClr val="accent3"/>
              </a:solidFill>
              <a:latin typeface="Montserrat"/>
              <a:ea typeface="Montserrat"/>
              <a:cs typeface="Montserrat"/>
              <a:sym typeface="Montserrat"/>
            </a:endParaRPr>
          </a:p>
        </p:txBody>
      </p:sp>
      <p:pic>
        <p:nvPicPr>
          <p:cNvPr id="63" name="Google Shape;63;p14"/>
          <p:cNvPicPr preferRelativeResize="0"/>
          <p:nvPr/>
        </p:nvPicPr>
        <p:blipFill rotWithShape="1">
          <a:blip r:embed="rId3">
            <a:alphaModFix/>
          </a:blip>
          <a:srcRect b="7037" l="0" r="24018" t="0"/>
          <a:stretch/>
        </p:blipFill>
        <p:spPr>
          <a:xfrm>
            <a:off x="1518975" y="1749700"/>
            <a:ext cx="7625027" cy="3393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32"/>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33"/>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34"/>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35"/>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6"/>
          <p:cNvSpPr txBox="1"/>
          <p:nvPr/>
        </p:nvSpPr>
        <p:spPr>
          <a:xfrm>
            <a:off x="522325" y="724700"/>
            <a:ext cx="2282700" cy="138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Roboto"/>
                <a:ea typeface="Roboto"/>
                <a:cs typeface="Roboto"/>
                <a:sym typeface="Roboto"/>
              </a:rPr>
              <a:t>Autonomous Recurring Deposits</a:t>
            </a:r>
            <a:endParaRPr sz="2600">
              <a:solidFill>
                <a:schemeClr val="dk1"/>
              </a:solidFill>
              <a:latin typeface="Roboto"/>
              <a:ea typeface="Roboto"/>
              <a:cs typeface="Roboto"/>
              <a:sym typeface="Roboto"/>
            </a:endParaRPr>
          </a:p>
        </p:txBody>
      </p:sp>
      <p:sp>
        <p:nvSpPr>
          <p:cNvPr id="236" name="Google Shape;236;p36"/>
          <p:cNvSpPr txBox="1"/>
          <p:nvPr/>
        </p:nvSpPr>
        <p:spPr>
          <a:xfrm>
            <a:off x="522325" y="2283100"/>
            <a:ext cx="2466300" cy="1577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Roboto"/>
                <a:ea typeface="Roboto"/>
                <a:cs typeface="Roboto"/>
                <a:sym typeface="Roboto"/>
              </a:rPr>
              <a:t>I have enabled deposits for the main wallet through DAO-B. These can be made recurring to line up with voting periods, aiding in the autonomy of the system. There is no need/capability to enable smart contracts for deposits as they are completely dependent on the business having </a:t>
            </a:r>
            <a:r>
              <a:rPr lang="ru" sz="1000">
                <a:solidFill>
                  <a:schemeClr val="accent3"/>
                </a:solidFill>
                <a:latin typeface="Roboto"/>
                <a:ea typeface="Roboto"/>
                <a:cs typeface="Roboto"/>
                <a:sym typeface="Roboto"/>
              </a:rPr>
              <a:t>funds</a:t>
            </a:r>
            <a:r>
              <a:rPr lang="ru" sz="1000">
                <a:solidFill>
                  <a:schemeClr val="accent3"/>
                </a:solidFill>
                <a:latin typeface="Roboto"/>
                <a:ea typeface="Roboto"/>
                <a:cs typeface="Roboto"/>
                <a:sym typeface="Roboto"/>
              </a:rPr>
              <a:t> available.</a:t>
            </a:r>
            <a:endParaRPr sz="1000">
              <a:solidFill>
                <a:schemeClr val="accent3"/>
              </a:solidFill>
              <a:latin typeface="Roboto"/>
              <a:ea typeface="Roboto"/>
              <a:cs typeface="Roboto"/>
              <a:sym typeface="Roboto"/>
            </a:endParaRPr>
          </a:p>
        </p:txBody>
      </p:sp>
      <p:pic>
        <p:nvPicPr>
          <p:cNvPr id="237" name="Google Shape;237;p36"/>
          <p:cNvPicPr preferRelativeResize="0"/>
          <p:nvPr/>
        </p:nvPicPr>
        <p:blipFill>
          <a:blip r:embed="rId3">
            <a:alphaModFix/>
          </a:blip>
          <a:stretch>
            <a:fillRect/>
          </a:stretch>
        </p:blipFill>
        <p:spPr>
          <a:xfrm>
            <a:off x="3293425" y="427950"/>
            <a:ext cx="5850576" cy="404200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37"/>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38"/>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9"/>
          <p:cNvSpPr txBox="1"/>
          <p:nvPr/>
        </p:nvSpPr>
        <p:spPr>
          <a:xfrm>
            <a:off x="522325" y="724700"/>
            <a:ext cx="22827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Roboto"/>
                <a:ea typeface="Roboto"/>
                <a:cs typeface="Roboto"/>
                <a:sym typeface="Roboto"/>
              </a:rPr>
              <a:t>Wallet Integration</a:t>
            </a:r>
            <a:endParaRPr sz="2600">
              <a:solidFill>
                <a:schemeClr val="dk1"/>
              </a:solidFill>
              <a:latin typeface="Roboto"/>
              <a:ea typeface="Roboto"/>
              <a:cs typeface="Roboto"/>
              <a:sym typeface="Roboto"/>
            </a:endParaRPr>
          </a:p>
        </p:txBody>
      </p:sp>
      <p:sp>
        <p:nvSpPr>
          <p:cNvPr id="253" name="Google Shape;253;p39"/>
          <p:cNvSpPr txBox="1"/>
          <p:nvPr/>
        </p:nvSpPr>
        <p:spPr>
          <a:xfrm>
            <a:off x="522325" y="2283100"/>
            <a:ext cx="24663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Roboto"/>
                <a:ea typeface="Roboto"/>
                <a:cs typeface="Roboto"/>
                <a:sym typeface="Roboto"/>
              </a:rPr>
              <a:t>I have worked on enabling some of the more mainstream $ETH wallets, these will be linked for deposits or </a:t>
            </a:r>
            <a:r>
              <a:rPr lang="ru" sz="1000">
                <a:solidFill>
                  <a:schemeClr val="accent3"/>
                </a:solidFill>
                <a:latin typeface="Roboto"/>
                <a:ea typeface="Roboto"/>
                <a:cs typeface="Roboto"/>
                <a:sym typeface="Roboto"/>
              </a:rPr>
              <a:t>withdrawals</a:t>
            </a:r>
            <a:r>
              <a:rPr lang="ru" sz="1000">
                <a:solidFill>
                  <a:schemeClr val="accent3"/>
                </a:solidFill>
                <a:latin typeface="Roboto"/>
                <a:ea typeface="Roboto"/>
                <a:cs typeface="Roboto"/>
                <a:sym typeface="Roboto"/>
              </a:rPr>
              <a:t> in the DAO-B system.</a:t>
            </a:r>
            <a:endParaRPr sz="1000">
              <a:solidFill>
                <a:schemeClr val="accent3"/>
              </a:solidFill>
              <a:latin typeface="Roboto"/>
              <a:ea typeface="Roboto"/>
              <a:cs typeface="Roboto"/>
              <a:sym typeface="Roboto"/>
            </a:endParaRPr>
          </a:p>
        </p:txBody>
      </p:sp>
      <p:pic>
        <p:nvPicPr>
          <p:cNvPr id="254" name="Google Shape;254;p39"/>
          <p:cNvPicPr preferRelativeResize="0"/>
          <p:nvPr/>
        </p:nvPicPr>
        <p:blipFill>
          <a:blip r:embed="rId3">
            <a:alphaModFix/>
          </a:blip>
          <a:stretch>
            <a:fillRect/>
          </a:stretch>
        </p:blipFill>
        <p:spPr>
          <a:xfrm>
            <a:off x="3360875" y="2283100"/>
            <a:ext cx="5394880" cy="1685900"/>
          </a:xfrm>
          <a:prstGeom prst="rect">
            <a:avLst/>
          </a:prstGeom>
          <a:noFill/>
          <a:ln>
            <a:noFill/>
          </a:ln>
        </p:spPr>
      </p:pic>
      <p:pic>
        <p:nvPicPr>
          <p:cNvPr id="255" name="Google Shape;255;p39"/>
          <p:cNvPicPr preferRelativeResize="0"/>
          <p:nvPr/>
        </p:nvPicPr>
        <p:blipFill>
          <a:blip r:embed="rId4">
            <a:alphaModFix/>
          </a:blip>
          <a:stretch>
            <a:fillRect/>
          </a:stretch>
        </p:blipFill>
        <p:spPr>
          <a:xfrm>
            <a:off x="5165300" y="724700"/>
            <a:ext cx="1786025" cy="13405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40"/>
          <p:cNvPicPr preferRelativeResize="0"/>
          <p:nvPr/>
        </p:nvPicPr>
        <p:blipFill rotWithShape="1">
          <a:blip r:embed="rId3">
            <a:alphaModFix/>
          </a:blip>
          <a:srcRect b="0" l="0" r="0" t="0"/>
          <a:stretch/>
        </p:blipFill>
        <p:spPr>
          <a:xfrm>
            <a:off x="0" y="0"/>
            <a:ext cx="9144000" cy="5143511"/>
          </a:xfrm>
          <a:prstGeom prst="rect">
            <a:avLst/>
          </a:prstGeom>
          <a:noFill/>
          <a:ln>
            <a:noFill/>
          </a:ln>
        </p:spPr>
      </p:pic>
      <p:sp>
        <p:nvSpPr>
          <p:cNvPr id="261" name="Google Shape;261;p40"/>
          <p:cNvSpPr txBox="1"/>
          <p:nvPr/>
        </p:nvSpPr>
        <p:spPr>
          <a:xfrm>
            <a:off x="501050" y="1060675"/>
            <a:ext cx="2014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solidFill>
                  <a:schemeClr val="lt1"/>
                </a:solidFill>
                <a:latin typeface="Montserrat"/>
                <a:ea typeface="Montserrat"/>
                <a:cs typeface="Montserrat"/>
                <a:sym typeface="Montserrat"/>
              </a:rPr>
              <a:t>Unknown wallets can also function on the app just with less integration. All that is needed is the corresponding addresses for depositing/withdrawing.</a:t>
            </a:r>
            <a:endParaRPr sz="800">
              <a:solidFill>
                <a:schemeClr val="lt1"/>
              </a:solidFill>
              <a:latin typeface="Montserrat"/>
              <a:ea typeface="Montserrat"/>
              <a:cs typeface="Montserrat"/>
              <a:sym typeface="Montserrat"/>
            </a:endParaRPr>
          </a:p>
        </p:txBody>
      </p:sp>
      <p:cxnSp>
        <p:nvCxnSpPr>
          <p:cNvPr id="262" name="Google Shape;262;p40"/>
          <p:cNvCxnSpPr/>
          <p:nvPr/>
        </p:nvCxnSpPr>
        <p:spPr>
          <a:xfrm rot="10800000">
            <a:off x="2464475" y="1400850"/>
            <a:ext cx="991800" cy="337500"/>
          </a:xfrm>
          <a:prstGeom prst="straightConnector1">
            <a:avLst/>
          </a:prstGeom>
          <a:noFill/>
          <a:ln cap="flat" cmpd="sng" w="9525">
            <a:solidFill>
              <a:schemeClr val="lt1"/>
            </a:solidFill>
            <a:prstDash val="solid"/>
            <a:round/>
            <a:headEnd len="med" w="med" type="none"/>
            <a:tailEnd len="med" w="med" type="triangl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41"/>
          <p:cNvPicPr preferRelativeResize="0"/>
          <p:nvPr/>
        </p:nvPicPr>
        <p:blipFill rotWithShape="1">
          <a:blip r:embed="rId3">
            <a:alphaModFix/>
          </a:blip>
          <a:srcRect b="0" l="0" r="0" t="0"/>
          <a:stretch/>
        </p:blipFill>
        <p:spPr>
          <a:xfrm>
            <a:off x="0" y="0"/>
            <a:ext cx="9144000" cy="51435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6678285" y="3201362"/>
            <a:ext cx="1459277" cy="1174951"/>
          </a:xfrm>
          <a:prstGeom prst="rect">
            <a:avLst/>
          </a:prstGeom>
          <a:noFill/>
          <a:ln>
            <a:noFill/>
          </a:ln>
        </p:spPr>
      </p:pic>
      <p:sp>
        <p:nvSpPr>
          <p:cNvPr id="69" name="Google Shape;69;p15"/>
          <p:cNvSpPr txBox="1"/>
          <p:nvPr/>
        </p:nvSpPr>
        <p:spPr>
          <a:xfrm>
            <a:off x="378850" y="591975"/>
            <a:ext cx="31794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Montserrat"/>
                <a:ea typeface="Montserrat"/>
                <a:cs typeface="Montserrat"/>
                <a:sym typeface="Montserrat"/>
              </a:rPr>
              <a:t>What is a DAO? </a:t>
            </a:r>
            <a:endParaRPr sz="2600">
              <a:solidFill>
                <a:schemeClr val="dk1"/>
              </a:solidFill>
              <a:latin typeface="Montserrat"/>
              <a:ea typeface="Montserrat"/>
              <a:cs typeface="Montserrat"/>
              <a:sym typeface="Montserrat"/>
            </a:endParaRPr>
          </a:p>
        </p:txBody>
      </p:sp>
      <p:sp>
        <p:nvSpPr>
          <p:cNvPr id="70" name="Google Shape;70;p15"/>
          <p:cNvSpPr txBox="1"/>
          <p:nvPr/>
        </p:nvSpPr>
        <p:spPr>
          <a:xfrm>
            <a:off x="522300" y="1717978"/>
            <a:ext cx="3236400" cy="191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900">
                <a:solidFill>
                  <a:srgbClr val="434343"/>
                </a:solidFill>
                <a:latin typeface="Montserrat"/>
                <a:ea typeface="Montserrat"/>
                <a:cs typeface="Montserrat"/>
                <a:sym typeface="Montserrat"/>
              </a:rPr>
              <a:t>Decentralised - There is no central leadership, decisions are made from the ground up by its members.</a:t>
            </a:r>
            <a:endParaRPr sz="9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9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900">
                <a:solidFill>
                  <a:srgbClr val="434343"/>
                </a:solidFill>
                <a:latin typeface="Montserrat"/>
                <a:ea typeface="Montserrat"/>
                <a:cs typeface="Montserrat"/>
                <a:sym typeface="Montserrat"/>
              </a:rPr>
              <a:t>Autonomous - The organisation takes on a life of its own, the rules put into place allow for a host of business proceedings to be fully automated</a:t>
            </a:r>
            <a:endParaRPr sz="9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sz="9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900">
                <a:solidFill>
                  <a:srgbClr val="434343"/>
                </a:solidFill>
                <a:latin typeface="Montserrat"/>
                <a:ea typeface="Montserrat"/>
                <a:cs typeface="Montserrat"/>
                <a:sym typeface="Montserrat"/>
              </a:rPr>
              <a:t>Organisation - It follows its own set of internalised rules with its own separate fund management, separate of banks.</a:t>
            </a:r>
            <a:endParaRPr sz="1000">
              <a:solidFill>
                <a:srgbClr val="434343"/>
              </a:solidFill>
              <a:latin typeface="Montserrat"/>
              <a:ea typeface="Montserrat"/>
              <a:cs typeface="Montserrat"/>
              <a:sym typeface="Montserrat"/>
            </a:endParaRPr>
          </a:p>
        </p:txBody>
      </p:sp>
      <p:sp>
        <p:nvSpPr>
          <p:cNvPr id="71" name="Google Shape;71;p15"/>
          <p:cNvSpPr txBox="1"/>
          <p:nvPr/>
        </p:nvSpPr>
        <p:spPr>
          <a:xfrm>
            <a:off x="4172463" y="4253225"/>
            <a:ext cx="4374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900">
              <a:solidFill>
                <a:srgbClr val="666666"/>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There are already over 180 DAOs (tracked by deepdao.io) with $10B+ in assets under management and nearly 2 million members.</a:t>
            </a:r>
            <a:endParaRPr sz="900">
              <a:solidFill>
                <a:srgbClr val="434343"/>
              </a:solidFill>
              <a:latin typeface="Montserrat"/>
              <a:ea typeface="Montserrat"/>
              <a:cs typeface="Montserrat"/>
              <a:sym typeface="Montserrat"/>
            </a:endParaRPr>
          </a:p>
        </p:txBody>
      </p:sp>
      <p:sp>
        <p:nvSpPr>
          <p:cNvPr id="72" name="Google Shape;72;p15"/>
          <p:cNvSpPr txBox="1"/>
          <p:nvPr/>
        </p:nvSpPr>
        <p:spPr>
          <a:xfrm>
            <a:off x="522300" y="3837725"/>
            <a:ext cx="18918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900">
                <a:solidFill>
                  <a:srgbClr val="434343"/>
                </a:solidFill>
                <a:latin typeface="Montserrat"/>
                <a:ea typeface="Montserrat"/>
                <a:cs typeface="Montserrat"/>
                <a:sym typeface="Montserrat"/>
              </a:rPr>
              <a:t>Advantages</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a:t>
            </a:r>
            <a:r>
              <a:rPr lang="ru" sz="900">
                <a:solidFill>
                  <a:srgbClr val="434343"/>
                </a:solidFill>
                <a:latin typeface="Montserrat"/>
                <a:ea typeface="Montserrat"/>
                <a:cs typeface="Montserrat"/>
                <a:sym typeface="Montserrat"/>
              </a:rPr>
              <a:t>Fundraising</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Transparency</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Equality</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Trust</a:t>
            </a:r>
            <a:endParaRPr sz="900">
              <a:solidFill>
                <a:srgbClr val="434343"/>
              </a:solidFill>
              <a:latin typeface="Montserrat"/>
              <a:ea typeface="Montserrat"/>
              <a:cs typeface="Montserrat"/>
              <a:sym typeface="Montserrat"/>
            </a:endParaRPr>
          </a:p>
        </p:txBody>
      </p:sp>
      <p:sp>
        <p:nvSpPr>
          <p:cNvPr id="73" name="Google Shape;73;p15"/>
          <p:cNvSpPr txBox="1"/>
          <p:nvPr/>
        </p:nvSpPr>
        <p:spPr>
          <a:xfrm>
            <a:off x="1921150" y="3837725"/>
            <a:ext cx="16371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900">
                <a:solidFill>
                  <a:srgbClr val="434343"/>
                </a:solidFill>
                <a:latin typeface="Montserrat"/>
                <a:ea typeface="Montserrat"/>
                <a:cs typeface="Montserrat"/>
                <a:sym typeface="Montserrat"/>
              </a:rPr>
              <a:t>Disadvantages</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a:t>
            </a:r>
            <a:r>
              <a:rPr lang="ru" sz="900">
                <a:solidFill>
                  <a:srgbClr val="434343"/>
                </a:solidFill>
                <a:latin typeface="Montserrat"/>
                <a:ea typeface="Montserrat"/>
                <a:cs typeface="Montserrat"/>
                <a:sym typeface="Montserrat"/>
              </a:rPr>
              <a:t>Slow decision making</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Low voter participation</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Internal Politics</a:t>
            </a:r>
            <a:endParaRPr sz="900">
              <a:solidFill>
                <a:srgbClr val="434343"/>
              </a:solidFill>
              <a:latin typeface="Montserrat"/>
              <a:ea typeface="Montserrat"/>
              <a:cs typeface="Montserrat"/>
              <a:sym typeface="Montserrat"/>
            </a:endParaRPr>
          </a:p>
          <a:p>
            <a:pPr indent="0" lvl="0" marL="0" rtl="0" algn="l">
              <a:spcBef>
                <a:spcPts val="0"/>
              </a:spcBef>
              <a:spcAft>
                <a:spcPts val="0"/>
              </a:spcAft>
              <a:buNone/>
            </a:pPr>
            <a:r>
              <a:rPr lang="ru" sz="900">
                <a:solidFill>
                  <a:srgbClr val="434343"/>
                </a:solidFill>
                <a:latin typeface="Montserrat"/>
                <a:ea typeface="Montserrat"/>
                <a:cs typeface="Montserrat"/>
                <a:sym typeface="Montserrat"/>
              </a:rPr>
              <a:t>- Wrong direction</a:t>
            </a:r>
            <a:endParaRPr sz="900">
              <a:solidFill>
                <a:srgbClr val="434343"/>
              </a:solidFill>
              <a:latin typeface="Montserrat"/>
              <a:ea typeface="Montserrat"/>
              <a:cs typeface="Montserrat"/>
              <a:sym typeface="Montserrat"/>
            </a:endParaRPr>
          </a:p>
        </p:txBody>
      </p:sp>
      <p:pic>
        <p:nvPicPr>
          <p:cNvPr id="74" name="Google Shape;74;p15"/>
          <p:cNvPicPr preferRelativeResize="0"/>
          <p:nvPr/>
        </p:nvPicPr>
        <p:blipFill>
          <a:blip r:embed="rId4">
            <a:alphaModFix/>
          </a:blip>
          <a:stretch>
            <a:fillRect/>
          </a:stretch>
        </p:blipFill>
        <p:spPr>
          <a:xfrm>
            <a:off x="6589362" y="2495925"/>
            <a:ext cx="1637100" cy="909500"/>
          </a:xfrm>
          <a:prstGeom prst="rect">
            <a:avLst/>
          </a:prstGeom>
          <a:noFill/>
          <a:ln>
            <a:noFill/>
          </a:ln>
        </p:spPr>
      </p:pic>
      <p:pic>
        <p:nvPicPr>
          <p:cNvPr id="75" name="Google Shape;75;p15"/>
          <p:cNvPicPr preferRelativeResize="0"/>
          <p:nvPr/>
        </p:nvPicPr>
        <p:blipFill>
          <a:blip r:embed="rId5">
            <a:alphaModFix/>
          </a:blip>
          <a:stretch>
            <a:fillRect/>
          </a:stretch>
        </p:blipFill>
        <p:spPr>
          <a:xfrm>
            <a:off x="4186438" y="2363198"/>
            <a:ext cx="1565375" cy="1174950"/>
          </a:xfrm>
          <a:prstGeom prst="rect">
            <a:avLst/>
          </a:prstGeom>
          <a:noFill/>
          <a:ln>
            <a:noFill/>
          </a:ln>
        </p:spPr>
      </p:pic>
      <p:pic>
        <p:nvPicPr>
          <p:cNvPr id="76" name="Google Shape;76;p15"/>
          <p:cNvPicPr preferRelativeResize="0"/>
          <p:nvPr/>
        </p:nvPicPr>
        <p:blipFill>
          <a:blip r:embed="rId6">
            <a:alphaModFix/>
          </a:blip>
          <a:stretch>
            <a:fillRect/>
          </a:stretch>
        </p:blipFill>
        <p:spPr>
          <a:xfrm>
            <a:off x="4495475" y="3554150"/>
            <a:ext cx="844866" cy="469375"/>
          </a:xfrm>
          <a:prstGeom prst="rect">
            <a:avLst/>
          </a:prstGeom>
          <a:noFill/>
          <a:ln>
            <a:noFill/>
          </a:ln>
        </p:spPr>
      </p:pic>
      <p:pic>
        <p:nvPicPr>
          <p:cNvPr id="77" name="Google Shape;77;p15"/>
          <p:cNvPicPr preferRelativeResize="0"/>
          <p:nvPr/>
        </p:nvPicPr>
        <p:blipFill>
          <a:blip r:embed="rId7">
            <a:alphaModFix/>
          </a:blip>
          <a:stretch>
            <a:fillRect/>
          </a:stretch>
        </p:blipFill>
        <p:spPr>
          <a:xfrm>
            <a:off x="4652250" y="591975"/>
            <a:ext cx="3414450" cy="1755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42"/>
          <p:cNvPicPr preferRelativeResize="0"/>
          <p:nvPr/>
        </p:nvPicPr>
        <p:blipFill rotWithShape="1">
          <a:blip r:embed="rId3">
            <a:alphaModFix/>
          </a:blip>
          <a:srcRect b="0" l="0" r="0" t="0"/>
          <a:stretch/>
        </p:blipFill>
        <p:spPr>
          <a:xfrm>
            <a:off x="1615650" y="908802"/>
            <a:ext cx="7528349" cy="4234699"/>
          </a:xfrm>
          <a:prstGeom prst="rect">
            <a:avLst/>
          </a:prstGeom>
          <a:noFill/>
          <a:ln>
            <a:noFill/>
          </a:ln>
        </p:spPr>
      </p:pic>
      <p:cxnSp>
        <p:nvCxnSpPr>
          <p:cNvPr id="273" name="Google Shape;273;p42"/>
          <p:cNvCxnSpPr>
            <a:stCxn id="272" idx="0"/>
          </p:cNvCxnSpPr>
          <p:nvPr/>
        </p:nvCxnSpPr>
        <p:spPr>
          <a:xfrm flipH="1" rot="10800000">
            <a:off x="5379824" y="664602"/>
            <a:ext cx="510300" cy="244200"/>
          </a:xfrm>
          <a:prstGeom prst="straightConnector1">
            <a:avLst/>
          </a:prstGeom>
          <a:noFill/>
          <a:ln cap="flat" cmpd="sng" w="9525">
            <a:solidFill>
              <a:schemeClr val="dk2"/>
            </a:solidFill>
            <a:prstDash val="solid"/>
            <a:round/>
            <a:headEnd len="med" w="med" type="none"/>
            <a:tailEnd len="med" w="med" type="triangle"/>
          </a:ln>
        </p:spPr>
      </p:cxnSp>
      <p:cxnSp>
        <p:nvCxnSpPr>
          <p:cNvPr id="274" name="Google Shape;274;p42"/>
          <p:cNvCxnSpPr/>
          <p:nvPr/>
        </p:nvCxnSpPr>
        <p:spPr>
          <a:xfrm rot="10800000">
            <a:off x="1094150" y="2863100"/>
            <a:ext cx="1441800" cy="204600"/>
          </a:xfrm>
          <a:prstGeom prst="straightConnector1">
            <a:avLst/>
          </a:prstGeom>
          <a:noFill/>
          <a:ln cap="flat" cmpd="sng" w="9525">
            <a:solidFill>
              <a:schemeClr val="dk2"/>
            </a:solidFill>
            <a:prstDash val="solid"/>
            <a:round/>
            <a:headEnd len="med" w="med" type="none"/>
            <a:tailEnd len="med" w="med" type="triangle"/>
          </a:ln>
        </p:spPr>
      </p:cxnSp>
      <p:cxnSp>
        <p:nvCxnSpPr>
          <p:cNvPr id="275" name="Google Shape;275;p42"/>
          <p:cNvCxnSpPr/>
          <p:nvPr/>
        </p:nvCxnSpPr>
        <p:spPr>
          <a:xfrm rot="10800000">
            <a:off x="1135200" y="1871375"/>
            <a:ext cx="1492800" cy="633900"/>
          </a:xfrm>
          <a:prstGeom prst="straightConnector1">
            <a:avLst/>
          </a:prstGeom>
          <a:noFill/>
          <a:ln cap="flat" cmpd="sng" w="9525">
            <a:solidFill>
              <a:schemeClr val="dk2"/>
            </a:solidFill>
            <a:prstDash val="solid"/>
            <a:round/>
            <a:headEnd len="med" w="med" type="none"/>
            <a:tailEnd len="med" w="med" type="triangle"/>
          </a:ln>
        </p:spPr>
      </p:cxnSp>
      <p:cxnSp>
        <p:nvCxnSpPr>
          <p:cNvPr id="276" name="Google Shape;276;p42"/>
          <p:cNvCxnSpPr/>
          <p:nvPr/>
        </p:nvCxnSpPr>
        <p:spPr>
          <a:xfrm flipH="1">
            <a:off x="3773225" y="2730250"/>
            <a:ext cx="1298700" cy="1278300"/>
          </a:xfrm>
          <a:prstGeom prst="straightConnector1">
            <a:avLst/>
          </a:prstGeom>
          <a:noFill/>
          <a:ln cap="flat" cmpd="sng" w="9525">
            <a:solidFill>
              <a:schemeClr val="dk2"/>
            </a:solidFill>
            <a:prstDash val="solid"/>
            <a:round/>
            <a:headEnd len="med" w="med" type="none"/>
            <a:tailEnd len="med" w="med" type="triangle"/>
          </a:ln>
        </p:spPr>
      </p:cxnSp>
      <p:cxnSp>
        <p:nvCxnSpPr>
          <p:cNvPr id="277" name="Google Shape;277;p42"/>
          <p:cNvCxnSpPr/>
          <p:nvPr/>
        </p:nvCxnSpPr>
        <p:spPr>
          <a:xfrm>
            <a:off x="6227425" y="2270100"/>
            <a:ext cx="1247400" cy="1043100"/>
          </a:xfrm>
          <a:prstGeom prst="straightConnector1">
            <a:avLst/>
          </a:prstGeom>
          <a:noFill/>
          <a:ln cap="flat" cmpd="sng" w="9525">
            <a:solidFill>
              <a:schemeClr val="dk2"/>
            </a:solidFill>
            <a:prstDash val="solid"/>
            <a:round/>
            <a:headEnd len="med" w="med" type="none"/>
            <a:tailEnd len="med" w="med" type="triangle"/>
          </a:ln>
        </p:spPr>
      </p:cxnSp>
      <p:sp>
        <p:nvSpPr>
          <p:cNvPr id="278" name="Google Shape;278;p42"/>
          <p:cNvSpPr txBox="1"/>
          <p:nvPr/>
        </p:nvSpPr>
        <p:spPr>
          <a:xfrm>
            <a:off x="0" y="1503175"/>
            <a:ext cx="1288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Wallet address input, also links to the previously shown integrations.</a:t>
            </a:r>
            <a:endParaRPr sz="800">
              <a:latin typeface="Montserrat"/>
              <a:ea typeface="Montserrat"/>
              <a:cs typeface="Montserrat"/>
              <a:sym typeface="Montserrat"/>
            </a:endParaRPr>
          </a:p>
        </p:txBody>
      </p:sp>
      <p:sp>
        <p:nvSpPr>
          <p:cNvPr id="279" name="Google Shape;279;p42"/>
          <p:cNvSpPr txBox="1"/>
          <p:nvPr/>
        </p:nvSpPr>
        <p:spPr>
          <a:xfrm>
            <a:off x="97200" y="2730250"/>
            <a:ext cx="1094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Notification management for both users and admins on the DAO-B system.</a:t>
            </a:r>
            <a:endParaRPr sz="800">
              <a:latin typeface="Montserrat"/>
              <a:ea typeface="Montserrat"/>
              <a:cs typeface="Montserrat"/>
              <a:sym typeface="Montserrat"/>
            </a:endParaRPr>
          </a:p>
        </p:txBody>
      </p:sp>
      <p:sp>
        <p:nvSpPr>
          <p:cNvPr id="280" name="Google Shape;280;p42"/>
          <p:cNvSpPr txBox="1"/>
          <p:nvPr/>
        </p:nvSpPr>
        <p:spPr>
          <a:xfrm>
            <a:off x="2024825" y="3911850"/>
            <a:ext cx="18099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Set the days for how long a vote should be held open, I haven’t decided which model is more appropriate yet, either every member has to vote before proposal is paid out or there is a cut-off time and whatever is majority vote gets paid out.</a:t>
            </a:r>
            <a:endParaRPr sz="800">
              <a:latin typeface="Montserrat"/>
              <a:ea typeface="Montserrat"/>
              <a:cs typeface="Montserrat"/>
              <a:sym typeface="Montserrat"/>
            </a:endParaRPr>
          </a:p>
        </p:txBody>
      </p:sp>
      <p:sp>
        <p:nvSpPr>
          <p:cNvPr id="281" name="Google Shape;281;p42"/>
          <p:cNvSpPr txBox="1"/>
          <p:nvPr/>
        </p:nvSpPr>
        <p:spPr>
          <a:xfrm>
            <a:off x="6840950" y="3435825"/>
            <a:ext cx="17178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Again, another system to back up the </a:t>
            </a:r>
            <a:r>
              <a:rPr lang="ru" sz="800">
                <a:latin typeface="Montserrat"/>
                <a:ea typeface="Montserrat"/>
                <a:cs typeface="Montserrat"/>
                <a:sym typeface="Montserrat"/>
              </a:rPr>
              <a:t>sensible</a:t>
            </a:r>
            <a:r>
              <a:rPr lang="ru" sz="800">
                <a:latin typeface="Montserrat"/>
                <a:ea typeface="Montserrat"/>
                <a:cs typeface="Montserrat"/>
                <a:sym typeface="Montserrat"/>
              </a:rPr>
              <a:t> use of DAO-B is the maximum bonus limit, it can also be set by the admin.</a:t>
            </a:r>
            <a:endParaRPr sz="800">
              <a:latin typeface="Montserrat"/>
              <a:ea typeface="Montserrat"/>
              <a:cs typeface="Montserrat"/>
              <a:sym typeface="Montserrat"/>
            </a:endParaRPr>
          </a:p>
        </p:txBody>
      </p:sp>
      <p:sp>
        <p:nvSpPr>
          <p:cNvPr id="282" name="Google Shape;282;p42"/>
          <p:cNvSpPr txBox="1"/>
          <p:nvPr/>
        </p:nvSpPr>
        <p:spPr>
          <a:xfrm>
            <a:off x="5932425" y="133200"/>
            <a:ext cx="1670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800">
                <a:latin typeface="Montserrat"/>
                <a:ea typeface="Montserrat"/>
                <a:cs typeface="Montserrat"/>
                <a:sym typeface="Montserrat"/>
              </a:rPr>
              <a:t>Admin has additional nav bar controls.</a:t>
            </a:r>
            <a:endParaRPr sz="800">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3"/>
          <p:cNvSpPr txBox="1"/>
          <p:nvPr/>
        </p:nvSpPr>
        <p:spPr>
          <a:xfrm>
            <a:off x="512075" y="262700"/>
            <a:ext cx="50625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Montserrat"/>
                <a:ea typeface="Montserrat"/>
                <a:cs typeface="Montserrat"/>
                <a:sym typeface="Montserrat"/>
              </a:rPr>
              <a:t>DAO-B </a:t>
            </a:r>
            <a:r>
              <a:rPr lang="ru" sz="2600">
                <a:solidFill>
                  <a:schemeClr val="dk1"/>
                </a:solidFill>
                <a:latin typeface="Montserrat"/>
                <a:ea typeface="Montserrat"/>
                <a:cs typeface="Montserrat"/>
                <a:sym typeface="Montserrat"/>
              </a:rPr>
              <a:t>Tech Stack - MERN</a:t>
            </a:r>
            <a:endParaRPr sz="2600">
              <a:solidFill>
                <a:schemeClr val="dk1"/>
              </a:solidFill>
              <a:latin typeface="Montserrat"/>
              <a:ea typeface="Montserrat"/>
              <a:cs typeface="Montserrat"/>
              <a:sym typeface="Montserrat"/>
            </a:endParaRPr>
          </a:p>
        </p:txBody>
      </p:sp>
      <p:sp>
        <p:nvSpPr>
          <p:cNvPr id="288" name="Google Shape;288;p43"/>
          <p:cNvSpPr txBox="1"/>
          <p:nvPr/>
        </p:nvSpPr>
        <p:spPr>
          <a:xfrm>
            <a:off x="611475" y="2147600"/>
            <a:ext cx="1832100" cy="69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Montserrat"/>
                <a:ea typeface="Montserrat"/>
                <a:cs typeface="Montserrat"/>
                <a:sym typeface="Montserrat"/>
              </a:rPr>
              <a:t>Schema-less scalability. simple data, larger organisations.</a:t>
            </a:r>
            <a:endParaRPr sz="1000">
              <a:solidFill>
                <a:schemeClr val="accent3"/>
              </a:solidFill>
              <a:latin typeface="Montserrat"/>
              <a:ea typeface="Montserrat"/>
              <a:cs typeface="Montserrat"/>
              <a:sym typeface="Montserrat"/>
            </a:endParaRPr>
          </a:p>
        </p:txBody>
      </p:sp>
      <p:pic>
        <p:nvPicPr>
          <p:cNvPr id="289" name="Google Shape;289;p43"/>
          <p:cNvPicPr preferRelativeResize="0"/>
          <p:nvPr/>
        </p:nvPicPr>
        <p:blipFill>
          <a:blip r:embed="rId3">
            <a:alphaModFix/>
          </a:blip>
          <a:stretch>
            <a:fillRect/>
          </a:stretch>
        </p:blipFill>
        <p:spPr>
          <a:xfrm>
            <a:off x="2755500" y="1520375"/>
            <a:ext cx="1284150" cy="292000"/>
          </a:xfrm>
          <a:prstGeom prst="rect">
            <a:avLst/>
          </a:prstGeom>
          <a:noFill/>
          <a:ln>
            <a:noFill/>
          </a:ln>
        </p:spPr>
      </p:pic>
      <p:pic>
        <p:nvPicPr>
          <p:cNvPr id="290" name="Google Shape;290;p43"/>
          <p:cNvPicPr preferRelativeResize="0"/>
          <p:nvPr/>
        </p:nvPicPr>
        <p:blipFill>
          <a:blip r:embed="rId4">
            <a:alphaModFix/>
          </a:blip>
          <a:stretch>
            <a:fillRect/>
          </a:stretch>
        </p:blipFill>
        <p:spPr>
          <a:xfrm>
            <a:off x="677400" y="1383225"/>
            <a:ext cx="1592172" cy="429150"/>
          </a:xfrm>
          <a:prstGeom prst="rect">
            <a:avLst/>
          </a:prstGeom>
          <a:noFill/>
          <a:ln>
            <a:noFill/>
          </a:ln>
        </p:spPr>
      </p:pic>
      <p:pic>
        <p:nvPicPr>
          <p:cNvPr id="291" name="Google Shape;291;p43"/>
          <p:cNvPicPr preferRelativeResize="0"/>
          <p:nvPr/>
        </p:nvPicPr>
        <p:blipFill>
          <a:blip r:embed="rId5">
            <a:alphaModFix/>
          </a:blip>
          <a:stretch>
            <a:fillRect/>
          </a:stretch>
        </p:blipFill>
        <p:spPr>
          <a:xfrm>
            <a:off x="6857775" y="1489338"/>
            <a:ext cx="1317176" cy="354075"/>
          </a:xfrm>
          <a:prstGeom prst="rect">
            <a:avLst/>
          </a:prstGeom>
          <a:noFill/>
          <a:ln>
            <a:noFill/>
          </a:ln>
        </p:spPr>
      </p:pic>
      <p:pic>
        <p:nvPicPr>
          <p:cNvPr id="292" name="Google Shape;292;p43"/>
          <p:cNvPicPr preferRelativeResize="0"/>
          <p:nvPr/>
        </p:nvPicPr>
        <p:blipFill>
          <a:blip r:embed="rId6">
            <a:alphaModFix/>
          </a:blip>
          <a:stretch>
            <a:fillRect/>
          </a:stretch>
        </p:blipFill>
        <p:spPr>
          <a:xfrm>
            <a:off x="4716000" y="1388320"/>
            <a:ext cx="1284151" cy="418967"/>
          </a:xfrm>
          <a:prstGeom prst="rect">
            <a:avLst/>
          </a:prstGeom>
          <a:noFill/>
          <a:ln>
            <a:noFill/>
          </a:ln>
        </p:spPr>
      </p:pic>
      <p:sp>
        <p:nvSpPr>
          <p:cNvPr id="293" name="Google Shape;293;p43"/>
          <p:cNvSpPr txBox="1"/>
          <p:nvPr/>
        </p:nvSpPr>
        <p:spPr>
          <a:xfrm>
            <a:off x="2658600" y="2147600"/>
            <a:ext cx="19134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Montserrat"/>
                <a:ea typeface="Montserrat"/>
                <a:cs typeface="Montserrat"/>
                <a:sym typeface="Montserrat"/>
              </a:rPr>
              <a:t>Provides routing components and supports middleware. Excellent HTML functionality.</a:t>
            </a:r>
            <a:endParaRPr sz="1000">
              <a:solidFill>
                <a:schemeClr val="accent3"/>
              </a:solidFill>
              <a:latin typeface="Montserrat"/>
              <a:ea typeface="Montserrat"/>
              <a:cs typeface="Montserrat"/>
              <a:sym typeface="Montserrat"/>
            </a:endParaRPr>
          </a:p>
        </p:txBody>
      </p:sp>
      <p:sp>
        <p:nvSpPr>
          <p:cNvPr id="294" name="Google Shape;294;p43"/>
          <p:cNvSpPr txBox="1"/>
          <p:nvPr/>
        </p:nvSpPr>
        <p:spPr>
          <a:xfrm>
            <a:off x="6629400" y="2147600"/>
            <a:ext cx="19134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Montserrat"/>
                <a:ea typeface="Montserrat"/>
                <a:cs typeface="Montserrat"/>
                <a:sym typeface="Montserrat"/>
              </a:rPr>
              <a:t>Lightweight, scalable, vast ecosystem</a:t>
            </a:r>
            <a:endParaRPr sz="1000">
              <a:solidFill>
                <a:schemeClr val="accent3"/>
              </a:solidFill>
              <a:latin typeface="Montserrat"/>
              <a:ea typeface="Montserrat"/>
              <a:cs typeface="Montserrat"/>
              <a:sym typeface="Montserrat"/>
            </a:endParaRPr>
          </a:p>
        </p:txBody>
      </p:sp>
      <p:sp>
        <p:nvSpPr>
          <p:cNvPr id="295" name="Google Shape;295;p43"/>
          <p:cNvSpPr txBox="1"/>
          <p:nvPr/>
        </p:nvSpPr>
        <p:spPr>
          <a:xfrm>
            <a:off x="4716000" y="2147600"/>
            <a:ext cx="1913400" cy="69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Montserrat"/>
                <a:ea typeface="Montserrat"/>
                <a:cs typeface="Montserrat"/>
                <a:sym typeface="Montserrat"/>
              </a:rPr>
              <a:t>Easy Debugging, simple view creation and integration</a:t>
            </a:r>
            <a:endParaRPr sz="1000">
              <a:solidFill>
                <a:schemeClr val="accent3"/>
              </a:solidFill>
              <a:latin typeface="Montserrat"/>
              <a:ea typeface="Montserrat"/>
              <a:cs typeface="Montserrat"/>
              <a:sym typeface="Montserrat"/>
            </a:endParaRPr>
          </a:p>
        </p:txBody>
      </p:sp>
      <p:pic>
        <p:nvPicPr>
          <p:cNvPr id="296" name="Google Shape;296;p43"/>
          <p:cNvPicPr preferRelativeResize="0"/>
          <p:nvPr/>
        </p:nvPicPr>
        <p:blipFill>
          <a:blip r:embed="rId7">
            <a:alphaModFix/>
          </a:blip>
          <a:stretch>
            <a:fillRect/>
          </a:stretch>
        </p:blipFill>
        <p:spPr>
          <a:xfrm>
            <a:off x="512075" y="2998525"/>
            <a:ext cx="1786025" cy="1340550"/>
          </a:xfrm>
          <a:prstGeom prst="rect">
            <a:avLst/>
          </a:prstGeom>
          <a:noFill/>
          <a:ln>
            <a:noFill/>
          </a:ln>
        </p:spPr>
      </p:pic>
      <p:pic>
        <p:nvPicPr>
          <p:cNvPr id="297" name="Google Shape;297;p43"/>
          <p:cNvPicPr preferRelativeResize="0"/>
          <p:nvPr/>
        </p:nvPicPr>
        <p:blipFill>
          <a:blip r:embed="rId8">
            <a:alphaModFix/>
          </a:blip>
          <a:stretch>
            <a:fillRect/>
          </a:stretch>
        </p:blipFill>
        <p:spPr>
          <a:xfrm>
            <a:off x="6629410" y="3117964"/>
            <a:ext cx="1652499" cy="1101671"/>
          </a:xfrm>
          <a:prstGeom prst="rect">
            <a:avLst/>
          </a:prstGeom>
          <a:noFill/>
          <a:ln>
            <a:noFill/>
          </a:ln>
        </p:spPr>
      </p:pic>
      <p:sp>
        <p:nvSpPr>
          <p:cNvPr id="298" name="Google Shape;298;p43"/>
          <p:cNvSpPr txBox="1"/>
          <p:nvPr/>
        </p:nvSpPr>
        <p:spPr>
          <a:xfrm>
            <a:off x="2755497" y="3349925"/>
            <a:ext cx="14118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ru" sz="1000">
                <a:solidFill>
                  <a:schemeClr val="accent3"/>
                </a:solidFill>
                <a:latin typeface="Montserrat"/>
                <a:ea typeface="Montserrat"/>
                <a:cs typeface="Montserrat"/>
                <a:sym typeface="Montserrat"/>
              </a:rPr>
              <a:t>Metamask for wallet integration, simple integration and easy UI</a:t>
            </a:r>
            <a:endParaRPr/>
          </a:p>
        </p:txBody>
      </p:sp>
      <p:sp>
        <p:nvSpPr>
          <p:cNvPr id="299" name="Google Shape;299;p43"/>
          <p:cNvSpPr txBox="1"/>
          <p:nvPr/>
        </p:nvSpPr>
        <p:spPr>
          <a:xfrm>
            <a:off x="4805375" y="3349925"/>
            <a:ext cx="11949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ru" sz="1000">
                <a:solidFill>
                  <a:schemeClr val="accent3"/>
                </a:solidFill>
                <a:latin typeface="Montserrat"/>
                <a:ea typeface="Montserrat"/>
                <a:cs typeface="Montserrat"/>
                <a:sym typeface="Montserrat"/>
              </a:rPr>
              <a:t>Smart contract generation, using remix to deploy and test</a:t>
            </a:r>
            <a:endParaRPr/>
          </a:p>
        </p:txBody>
      </p:sp>
      <p:cxnSp>
        <p:nvCxnSpPr>
          <p:cNvPr id="300" name="Google Shape;300;p43"/>
          <p:cNvCxnSpPr>
            <a:stCxn id="298" idx="1"/>
            <a:endCxn id="296" idx="3"/>
          </p:cNvCxnSpPr>
          <p:nvPr/>
        </p:nvCxnSpPr>
        <p:spPr>
          <a:xfrm rot="10800000">
            <a:off x="2297997" y="3668675"/>
            <a:ext cx="457500" cy="116100"/>
          </a:xfrm>
          <a:prstGeom prst="straightConnector1">
            <a:avLst/>
          </a:prstGeom>
          <a:noFill/>
          <a:ln cap="flat" cmpd="sng" w="9525">
            <a:solidFill>
              <a:schemeClr val="dk2"/>
            </a:solidFill>
            <a:prstDash val="solid"/>
            <a:round/>
            <a:headEnd len="med" w="med" type="none"/>
            <a:tailEnd len="med" w="med" type="triangle"/>
          </a:ln>
        </p:spPr>
      </p:cxnSp>
      <p:cxnSp>
        <p:nvCxnSpPr>
          <p:cNvPr id="301" name="Google Shape;301;p43"/>
          <p:cNvCxnSpPr>
            <a:stCxn id="299" idx="3"/>
            <a:endCxn id="297" idx="1"/>
          </p:cNvCxnSpPr>
          <p:nvPr/>
        </p:nvCxnSpPr>
        <p:spPr>
          <a:xfrm flipH="1" rot="10800000">
            <a:off x="6000275" y="3668675"/>
            <a:ext cx="629100" cy="1161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nvSpPr>
        <p:spPr>
          <a:xfrm>
            <a:off x="399350" y="284150"/>
            <a:ext cx="22827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Montserrat"/>
                <a:ea typeface="Montserrat"/>
                <a:cs typeface="Montserrat"/>
                <a:sym typeface="Montserrat"/>
              </a:rPr>
              <a:t>Ethereum </a:t>
            </a:r>
            <a:endParaRPr sz="2600">
              <a:solidFill>
                <a:schemeClr val="dk1"/>
              </a:solidFill>
              <a:latin typeface="Montserrat"/>
              <a:ea typeface="Montserrat"/>
              <a:cs typeface="Montserrat"/>
              <a:sym typeface="Montserrat"/>
            </a:endParaRPr>
          </a:p>
        </p:txBody>
      </p:sp>
      <p:pic>
        <p:nvPicPr>
          <p:cNvPr id="83" name="Google Shape;83;p16"/>
          <p:cNvPicPr preferRelativeResize="0"/>
          <p:nvPr/>
        </p:nvPicPr>
        <p:blipFill>
          <a:blip r:embed="rId3">
            <a:alphaModFix/>
          </a:blip>
          <a:stretch>
            <a:fillRect/>
          </a:stretch>
        </p:blipFill>
        <p:spPr>
          <a:xfrm>
            <a:off x="5481625" y="773225"/>
            <a:ext cx="2846825" cy="3902625"/>
          </a:xfrm>
          <a:prstGeom prst="rect">
            <a:avLst/>
          </a:prstGeom>
          <a:noFill/>
          <a:ln>
            <a:noFill/>
          </a:ln>
        </p:spPr>
      </p:pic>
      <p:sp>
        <p:nvSpPr>
          <p:cNvPr id="84" name="Google Shape;84;p16"/>
          <p:cNvSpPr txBox="1"/>
          <p:nvPr/>
        </p:nvSpPr>
        <p:spPr>
          <a:xfrm>
            <a:off x="317075" y="3415000"/>
            <a:ext cx="20496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900">
                <a:solidFill>
                  <a:srgbClr val="666666"/>
                </a:solidFill>
                <a:latin typeface="Montserrat"/>
                <a:ea typeface="Montserrat"/>
                <a:cs typeface="Montserrat"/>
                <a:sym typeface="Montserrat"/>
              </a:rPr>
              <a:t>Cons</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Sluggish transaction speed</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High gas fees</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First-mover disadvantage</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Scalability issues</a:t>
            </a:r>
            <a:endParaRPr sz="900">
              <a:solidFill>
                <a:srgbClr val="666666"/>
              </a:solidFill>
              <a:latin typeface="Montserrat"/>
              <a:ea typeface="Montserrat"/>
              <a:cs typeface="Montserrat"/>
              <a:sym typeface="Montserrat"/>
            </a:endParaRPr>
          </a:p>
        </p:txBody>
      </p:sp>
      <p:sp>
        <p:nvSpPr>
          <p:cNvPr id="85" name="Google Shape;85;p16"/>
          <p:cNvSpPr txBox="1"/>
          <p:nvPr/>
        </p:nvSpPr>
        <p:spPr>
          <a:xfrm>
            <a:off x="2611100" y="3415000"/>
            <a:ext cx="22827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u" sz="900">
                <a:solidFill>
                  <a:srgbClr val="666666"/>
                </a:solidFill>
                <a:latin typeface="Montserrat"/>
                <a:ea typeface="Montserrat"/>
                <a:cs typeface="Montserrat"/>
                <a:sym typeface="Montserrat"/>
              </a:rPr>
              <a:t>Pros</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Decentralised nodes and governance</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Large community</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Fast Deployment of smart contracts</a:t>
            </a:r>
            <a:endParaRPr sz="900">
              <a:solidFill>
                <a:srgbClr val="666666"/>
              </a:solidFill>
              <a:latin typeface="Montserrat"/>
              <a:ea typeface="Montserrat"/>
              <a:cs typeface="Montserrat"/>
              <a:sym typeface="Montserrat"/>
            </a:endParaRPr>
          </a:p>
          <a:p>
            <a:pPr indent="-285750" lvl="0" marL="457200" rtl="0" algn="l">
              <a:spcBef>
                <a:spcPts val="0"/>
              </a:spcBef>
              <a:spcAft>
                <a:spcPts val="0"/>
              </a:spcAft>
              <a:buClr>
                <a:srgbClr val="666666"/>
              </a:buClr>
              <a:buSzPts val="900"/>
              <a:buFont typeface="Montserrat"/>
              <a:buChar char="-"/>
            </a:pPr>
            <a:r>
              <a:rPr lang="ru" sz="900">
                <a:solidFill>
                  <a:srgbClr val="666666"/>
                </a:solidFill>
                <a:latin typeface="Montserrat"/>
                <a:ea typeface="Montserrat"/>
                <a:cs typeface="Montserrat"/>
                <a:sym typeface="Montserrat"/>
              </a:rPr>
              <a:t>Network reliability</a:t>
            </a:r>
            <a:endParaRPr sz="900">
              <a:solidFill>
                <a:srgbClr val="666666"/>
              </a:solidFill>
              <a:latin typeface="Montserrat"/>
              <a:ea typeface="Montserrat"/>
              <a:cs typeface="Montserrat"/>
              <a:sym typeface="Montserrat"/>
            </a:endParaRPr>
          </a:p>
        </p:txBody>
      </p:sp>
      <p:sp>
        <p:nvSpPr>
          <p:cNvPr id="86" name="Google Shape;86;p16"/>
          <p:cNvSpPr txBox="1"/>
          <p:nvPr/>
        </p:nvSpPr>
        <p:spPr>
          <a:xfrm>
            <a:off x="317075" y="1313425"/>
            <a:ext cx="4576800" cy="143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900">
                <a:solidFill>
                  <a:srgbClr val="666666"/>
                </a:solidFill>
                <a:highlight>
                  <a:srgbClr val="FFFFFF"/>
                </a:highlight>
                <a:latin typeface="Montserrat"/>
                <a:ea typeface="Montserrat"/>
                <a:cs typeface="Montserrat"/>
                <a:sym typeface="Montserrat"/>
              </a:rPr>
              <a:t>Ethereum is a platform powered by blockchain technology that is best known for its native cryptocurrency, called ether, or ETH, or simply ethereum. The distributed nature of blockchain technology is what makes the Ethereum platform secure, and that security enables ETH to accrue value.</a:t>
            </a:r>
            <a:endParaRPr sz="900">
              <a:solidFill>
                <a:srgbClr val="666666"/>
              </a:solidFill>
              <a:highlight>
                <a:srgbClr val="FFFFFF"/>
              </a:highlight>
              <a:latin typeface="Montserrat"/>
              <a:ea typeface="Montserrat"/>
              <a:cs typeface="Montserrat"/>
              <a:sym typeface="Montserrat"/>
            </a:endParaRPr>
          </a:p>
          <a:p>
            <a:pPr indent="0" lvl="0" marL="0" rtl="0" algn="l">
              <a:spcBef>
                <a:spcPts val="0"/>
              </a:spcBef>
              <a:spcAft>
                <a:spcPts val="0"/>
              </a:spcAft>
              <a:buNone/>
            </a:pPr>
            <a:r>
              <a:t/>
            </a:r>
            <a:endParaRPr sz="900">
              <a:solidFill>
                <a:srgbClr val="666666"/>
              </a:solidFill>
              <a:highlight>
                <a:srgbClr val="FFFFFF"/>
              </a:highlight>
              <a:latin typeface="Montserrat"/>
              <a:ea typeface="Montserrat"/>
              <a:cs typeface="Montserrat"/>
              <a:sym typeface="Montserrat"/>
            </a:endParaRPr>
          </a:p>
          <a:p>
            <a:pPr indent="0" lvl="0" marL="0" rtl="0" algn="l">
              <a:spcBef>
                <a:spcPts val="0"/>
              </a:spcBef>
              <a:spcAft>
                <a:spcPts val="0"/>
              </a:spcAft>
              <a:buNone/>
            </a:pPr>
            <a:r>
              <a:rPr lang="ru" sz="900">
                <a:solidFill>
                  <a:srgbClr val="666666"/>
                </a:solidFill>
                <a:highlight>
                  <a:srgbClr val="FFFFFF"/>
                </a:highlight>
                <a:latin typeface="Montserrat"/>
                <a:ea typeface="Montserrat"/>
                <a:cs typeface="Montserrat"/>
                <a:sym typeface="Montserrat"/>
              </a:rPr>
              <a:t>The Ethereum platform supports ether in addition to a network of dApps. Smart contracts, which originated on the Ethereum platform, are a central component of how the platform operates. Many DEFI  and other applications use smart contracts in conjunction with blockchain technology.</a:t>
            </a:r>
            <a:endParaRPr sz="900">
              <a:solidFill>
                <a:srgbClr val="666666"/>
              </a:solidFill>
              <a:highlight>
                <a:srgbClr val="FFFFFF"/>
              </a:highlight>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7"/>
          <p:cNvPicPr preferRelativeResize="0"/>
          <p:nvPr/>
        </p:nvPicPr>
        <p:blipFill>
          <a:blip r:embed="rId3">
            <a:alphaModFix/>
          </a:blip>
          <a:stretch>
            <a:fillRect/>
          </a:stretch>
        </p:blipFill>
        <p:spPr>
          <a:xfrm>
            <a:off x="3865950" y="724700"/>
            <a:ext cx="4714875" cy="3669024"/>
          </a:xfrm>
          <a:prstGeom prst="rect">
            <a:avLst/>
          </a:prstGeom>
          <a:noFill/>
          <a:ln>
            <a:noFill/>
          </a:ln>
        </p:spPr>
      </p:pic>
      <p:sp>
        <p:nvSpPr>
          <p:cNvPr id="92" name="Google Shape;92;p17"/>
          <p:cNvSpPr txBox="1"/>
          <p:nvPr/>
        </p:nvSpPr>
        <p:spPr>
          <a:xfrm>
            <a:off x="522325" y="509550"/>
            <a:ext cx="42939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Montserrat"/>
                <a:ea typeface="Montserrat"/>
                <a:cs typeface="Montserrat"/>
                <a:sym typeface="Montserrat"/>
              </a:rPr>
              <a:t>On-Chain or Off-Chain? Or, both?</a:t>
            </a:r>
            <a:endParaRPr sz="2600">
              <a:solidFill>
                <a:schemeClr val="dk1"/>
              </a:solidFill>
              <a:latin typeface="Montserrat"/>
              <a:ea typeface="Montserrat"/>
              <a:cs typeface="Montserrat"/>
              <a:sym typeface="Montserrat"/>
            </a:endParaRPr>
          </a:p>
        </p:txBody>
      </p:sp>
      <p:sp>
        <p:nvSpPr>
          <p:cNvPr id="93" name="Google Shape;93;p17"/>
          <p:cNvSpPr txBox="1"/>
          <p:nvPr/>
        </p:nvSpPr>
        <p:spPr>
          <a:xfrm>
            <a:off x="522325" y="2196290"/>
            <a:ext cx="3236400" cy="20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100">
                <a:solidFill>
                  <a:srgbClr val="1D1C1D"/>
                </a:solidFill>
                <a:highlight>
                  <a:srgbClr val="F8F8F8"/>
                </a:highlight>
                <a:latin typeface="Montserrat"/>
                <a:ea typeface="Montserrat"/>
                <a:cs typeface="Montserrat"/>
                <a:sym typeface="Montserrat"/>
              </a:rPr>
              <a:t>Being on-chain presents a variety of pros and cons in the business use case.</a:t>
            </a:r>
            <a:endParaRPr sz="1100">
              <a:solidFill>
                <a:srgbClr val="1D1C1D"/>
              </a:solidFill>
              <a:highlight>
                <a:srgbClr val="F8F8F8"/>
              </a:highlight>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solidFill>
                <a:srgbClr val="1D1C1D"/>
              </a:solidFill>
              <a:highlight>
                <a:srgbClr val="F8F8F8"/>
              </a:highlight>
              <a:latin typeface="Montserrat"/>
              <a:ea typeface="Montserrat"/>
              <a:cs typeface="Montserrat"/>
              <a:sym typeface="Montserrat"/>
            </a:endParaRPr>
          </a:p>
          <a:p>
            <a:pPr indent="0" lvl="0" marL="0" rtl="0" algn="l">
              <a:lnSpc>
                <a:spcPct val="115000"/>
              </a:lnSpc>
              <a:spcBef>
                <a:spcPts val="0"/>
              </a:spcBef>
              <a:spcAft>
                <a:spcPts val="0"/>
              </a:spcAft>
              <a:buNone/>
            </a:pPr>
            <a:r>
              <a:rPr b="1" lang="ru" sz="1100">
                <a:solidFill>
                  <a:srgbClr val="1D1C1D"/>
                </a:solidFill>
                <a:highlight>
                  <a:srgbClr val="F8F8F8"/>
                </a:highlight>
                <a:latin typeface="Montserrat"/>
                <a:ea typeface="Montserrat"/>
                <a:cs typeface="Montserrat"/>
                <a:sym typeface="Montserrat"/>
              </a:rPr>
              <a:t>Pros </a:t>
            </a:r>
            <a:endParaRPr b="1" sz="1100">
              <a:solidFill>
                <a:srgbClr val="1D1C1D"/>
              </a:solidFill>
              <a:highlight>
                <a:srgbClr val="F8F8F8"/>
              </a:highlight>
              <a:latin typeface="Montserrat"/>
              <a:ea typeface="Montserrat"/>
              <a:cs typeface="Montserrat"/>
              <a:sym typeface="Montserrat"/>
            </a:endParaRPr>
          </a:p>
          <a:p>
            <a:pPr indent="0" lvl="0" marL="0" rtl="0" algn="l">
              <a:lnSpc>
                <a:spcPct val="115000"/>
              </a:lnSpc>
              <a:spcBef>
                <a:spcPts val="0"/>
              </a:spcBef>
              <a:spcAft>
                <a:spcPts val="0"/>
              </a:spcAft>
              <a:buNone/>
            </a:pPr>
            <a:r>
              <a:rPr lang="ru" sz="1100">
                <a:solidFill>
                  <a:srgbClr val="1D1C1D"/>
                </a:solidFill>
                <a:highlight>
                  <a:srgbClr val="F8F8F8"/>
                </a:highlight>
                <a:latin typeface="Montserrat"/>
                <a:ea typeface="Montserrat"/>
                <a:cs typeface="Montserrat"/>
                <a:sym typeface="Montserrat"/>
              </a:rPr>
              <a:t>security, community, accessibility, transparency.</a:t>
            </a:r>
            <a:endParaRPr sz="1100">
              <a:solidFill>
                <a:srgbClr val="1D1C1D"/>
              </a:solidFill>
              <a:highlight>
                <a:srgbClr val="F8F8F8"/>
              </a:highlight>
              <a:latin typeface="Montserrat"/>
              <a:ea typeface="Montserrat"/>
              <a:cs typeface="Montserrat"/>
              <a:sym typeface="Montserrat"/>
            </a:endParaRPr>
          </a:p>
          <a:p>
            <a:pPr indent="0" lvl="0" marL="0" rtl="0" algn="l">
              <a:lnSpc>
                <a:spcPct val="115000"/>
              </a:lnSpc>
              <a:spcBef>
                <a:spcPts val="0"/>
              </a:spcBef>
              <a:spcAft>
                <a:spcPts val="0"/>
              </a:spcAft>
              <a:buNone/>
            </a:pPr>
            <a:r>
              <a:t/>
            </a:r>
            <a:endParaRPr sz="1100">
              <a:solidFill>
                <a:srgbClr val="1D1C1D"/>
              </a:solidFill>
              <a:highlight>
                <a:srgbClr val="F8F8F8"/>
              </a:highlight>
              <a:latin typeface="Montserrat"/>
              <a:ea typeface="Montserrat"/>
              <a:cs typeface="Montserrat"/>
              <a:sym typeface="Montserrat"/>
            </a:endParaRPr>
          </a:p>
          <a:p>
            <a:pPr indent="0" lvl="0" marL="0" rtl="0" algn="l">
              <a:lnSpc>
                <a:spcPct val="115000"/>
              </a:lnSpc>
              <a:spcBef>
                <a:spcPts val="0"/>
              </a:spcBef>
              <a:spcAft>
                <a:spcPts val="0"/>
              </a:spcAft>
              <a:buNone/>
            </a:pPr>
            <a:r>
              <a:rPr b="1" lang="ru" sz="1100">
                <a:solidFill>
                  <a:srgbClr val="1D1C1D"/>
                </a:solidFill>
                <a:highlight>
                  <a:srgbClr val="F8F8F8"/>
                </a:highlight>
                <a:latin typeface="Montserrat"/>
                <a:ea typeface="Montserrat"/>
                <a:cs typeface="Montserrat"/>
                <a:sym typeface="Montserrat"/>
              </a:rPr>
              <a:t>Cons </a:t>
            </a:r>
            <a:endParaRPr b="1" sz="1100">
              <a:solidFill>
                <a:srgbClr val="1D1C1D"/>
              </a:solidFill>
              <a:highlight>
                <a:srgbClr val="F8F8F8"/>
              </a:highlight>
              <a:latin typeface="Montserrat"/>
              <a:ea typeface="Montserrat"/>
              <a:cs typeface="Montserrat"/>
              <a:sym typeface="Montserrat"/>
            </a:endParaRPr>
          </a:p>
          <a:p>
            <a:pPr indent="0" lvl="0" marL="0" rtl="0" algn="l">
              <a:lnSpc>
                <a:spcPct val="115000"/>
              </a:lnSpc>
              <a:spcBef>
                <a:spcPts val="0"/>
              </a:spcBef>
              <a:spcAft>
                <a:spcPts val="0"/>
              </a:spcAft>
              <a:buNone/>
            </a:pPr>
            <a:r>
              <a:rPr lang="ru" sz="1100">
                <a:solidFill>
                  <a:srgbClr val="1D1C1D"/>
                </a:solidFill>
                <a:highlight>
                  <a:srgbClr val="F8F8F8"/>
                </a:highlight>
                <a:latin typeface="Montserrat"/>
                <a:ea typeface="Montserrat"/>
                <a:cs typeface="Montserrat"/>
                <a:sym typeface="Montserrat"/>
              </a:rPr>
              <a:t>slow, costly, restrictive, inhibiting.</a:t>
            </a:r>
            <a:endParaRPr sz="1100">
              <a:solidFill>
                <a:srgbClr val="1D1C1D"/>
              </a:solidFill>
              <a:highlight>
                <a:srgbClr val="F8F8F8"/>
              </a:highlight>
              <a:latin typeface="Montserrat"/>
              <a:ea typeface="Montserrat"/>
              <a:cs typeface="Montserrat"/>
              <a:sym typeface="Montserrat"/>
            </a:endParaRPr>
          </a:p>
          <a:p>
            <a:pPr indent="0" lvl="0" marL="0" rtl="0" algn="l">
              <a:lnSpc>
                <a:spcPct val="115000"/>
              </a:lnSpc>
              <a:spcBef>
                <a:spcPts val="0"/>
              </a:spcBef>
              <a:spcAft>
                <a:spcPts val="0"/>
              </a:spcAft>
              <a:buNone/>
            </a:pPr>
            <a:r>
              <a:t/>
            </a:r>
            <a:endParaRPr sz="1000">
              <a:solidFill>
                <a:schemeClr val="accent3"/>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8"/>
          <p:cNvPicPr preferRelativeResize="0"/>
          <p:nvPr/>
        </p:nvPicPr>
        <p:blipFill>
          <a:blip r:embed="rId3">
            <a:alphaModFix/>
          </a:blip>
          <a:stretch>
            <a:fillRect/>
          </a:stretch>
        </p:blipFill>
        <p:spPr>
          <a:xfrm>
            <a:off x="706525" y="2362050"/>
            <a:ext cx="4836175" cy="1227100"/>
          </a:xfrm>
          <a:prstGeom prst="rect">
            <a:avLst/>
          </a:prstGeom>
          <a:noFill/>
          <a:ln>
            <a:noFill/>
          </a:ln>
        </p:spPr>
      </p:pic>
      <p:cxnSp>
        <p:nvCxnSpPr>
          <p:cNvPr id="99" name="Google Shape;99;p18"/>
          <p:cNvCxnSpPr/>
          <p:nvPr/>
        </p:nvCxnSpPr>
        <p:spPr>
          <a:xfrm>
            <a:off x="706525" y="625825"/>
            <a:ext cx="8457000" cy="0"/>
          </a:xfrm>
          <a:prstGeom prst="straightConnector1">
            <a:avLst/>
          </a:prstGeom>
          <a:noFill/>
          <a:ln cap="flat" cmpd="sng" w="76200">
            <a:solidFill>
              <a:schemeClr val="dk1"/>
            </a:solidFill>
            <a:prstDash val="solid"/>
            <a:round/>
            <a:headEnd len="med" w="med" type="none"/>
            <a:tailEnd len="med" w="med" type="none"/>
          </a:ln>
        </p:spPr>
      </p:cxnSp>
      <p:sp>
        <p:nvSpPr>
          <p:cNvPr id="100" name="Google Shape;100;p18"/>
          <p:cNvSpPr txBox="1"/>
          <p:nvPr/>
        </p:nvSpPr>
        <p:spPr>
          <a:xfrm>
            <a:off x="6028225" y="2362050"/>
            <a:ext cx="2865300" cy="20319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Clr>
                <a:schemeClr val="dk1"/>
              </a:buClr>
              <a:buSzPts val="990"/>
              <a:buFont typeface="Arial"/>
              <a:buNone/>
            </a:pPr>
            <a:r>
              <a:rPr lang="ru" sz="3000">
                <a:solidFill>
                  <a:schemeClr val="dk1"/>
                </a:solidFill>
                <a:latin typeface="Roboto"/>
                <a:ea typeface="Roboto"/>
                <a:cs typeface="Roboto"/>
                <a:sym typeface="Roboto"/>
              </a:rPr>
              <a:t>Decentralised</a:t>
            </a:r>
            <a:endParaRPr sz="3000">
              <a:solidFill>
                <a:schemeClr val="dk1"/>
              </a:solidFill>
              <a:latin typeface="Roboto"/>
              <a:ea typeface="Roboto"/>
              <a:cs typeface="Roboto"/>
              <a:sym typeface="Roboto"/>
            </a:endParaRPr>
          </a:p>
          <a:p>
            <a:pPr indent="0" lvl="0" marL="0" rtl="0" algn="l">
              <a:lnSpc>
                <a:spcPct val="80000"/>
              </a:lnSpc>
              <a:spcBef>
                <a:spcPts val="0"/>
              </a:spcBef>
              <a:spcAft>
                <a:spcPts val="0"/>
              </a:spcAft>
              <a:buClr>
                <a:schemeClr val="dk1"/>
              </a:buClr>
              <a:buSzPts val="990"/>
              <a:buFont typeface="Arial"/>
              <a:buNone/>
            </a:pPr>
            <a:r>
              <a:rPr lang="ru" sz="3000">
                <a:solidFill>
                  <a:schemeClr val="dk1"/>
                </a:solidFill>
                <a:latin typeface="Roboto"/>
                <a:ea typeface="Roboto"/>
                <a:cs typeface="Roboto"/>
                <a:sym typeface="Roboto"/>
              </a:rPr>
              <a:t>Autonomous</a:t>
            </a:r>
            <a:endParaRPr sz="3000">
              <a:solidFill>
                <a:schemeClr val="dk1"/>
              </a:solidFill>
              <a:latin typeface="Roboto"/>
              <a:ea typeface="Roboto"/>
              <a:cs typeface="Roboto"/>
              <a:sym typeface="Roboto"/>
            </a:endParaRPr>
          </a:p>
          <a:p>
            <a:pPr indent="0" lvl="0" marL="0" rtl="0" algn="l">
              <a:lnSpc>
                <a:spcPct val="80000"/>
              </a:lnSpc>
              <a:spcBef>
                <a:spcPts val="0"/>
              </a:spcBef>
              <a:spcAft>
                <a:spcPts val="0"/>
              </a:spcAft>
              <a:buNone/>
            </a:pPr>
            <a:r>
              <a:rPr lang="ru" sz="3000">
                <a:solidFill>
                  <a:schemeClr val="dk1"/>
                </a:solidFill>
                <a:latin typeface="Roboto"/>
                <a:ea typeface="Roboto"/>
                <a:cs typeface="Roboto"/>
                <a:sym typeface="Roboto"/>
              </a:rPr>
              <a:t>Organisation</a:t>
            </a:r>
            <a:endParaRPr sz="3000">
              <a:solidFill>
                <a:schemeClr val="dk1"/>
              </a:solidFill>
              <a:latin typeface="Roboto"/>
              <a:ea typeface="Roboto"/>
              <a:cs typeface="Roboto"/>
              <a:sym typeface="Roboto"/>
            </a:endParaRPr>
          </a:p>
          <a:p>
            <a:pPr indent="0" lvl="0" marL="0" rtl="0" algn="l">
              <a:lnSpc>
                <a:spcPct val="80000"/>
              </a:lnSpc>
              <a:spcBef>
                <a:spcPts val="0"/>
              </a:spcBef>
              <a:spcAft>
                <a:spcPts val="0"/>
              </a:spcAft>
              <a:buNone/>
            </a:pPr>
            <a:r>
              <a:rPr lang="ru" sz="3000">
                <a:solidFill>
                  <a:schemeClr val="dk1"/>
                </a:solidFill>
                <a:latin typeface="Roboto"/>
                <a:ea typeface="Roboto"/>
                <a:cs typeface="Roboto"/>
                <a:sym typeface="Roboto"/>
              </a:rPr>
              <a:t>Bonuses</a:t>
            </a:r>
            <a:endParaRPr sz="3000">
              <a:solidFill>
                <a:schemeClr val="dk1"/>
              </a:solidFill>
              <a:latin typeface="Roboto"/>
              <a:ea typeface="Roboto"/>
              <a:cs typeface="Roboto"/>
              <a:sym typeface="Roboto"/>
            </a:endParaRPr>
          </a:p>
          <a:p>
            <a:pPr indent="0" lvl="0" marL="0" rtl="0" algn="l">
              <a:lnSpc>
                <a:spcPct val="80000"/>
              </a:lnSpc>
              <a:spcBef>
                <a:spcPts val="0"/>
              </a:spcBef>
              <a:spcAft>
                <a:spcPts val="0"/>
              </a:spcAft>
              <a:buNone/>
            </a:pPr>
            <a:r>
              <a:t/>
            </a:r>
            <a:endParaRPr sz="3000">
              <a:solidFill>
                <a:schemeClr val="dk1"/>
              </a:solidFill>
              <a:latin typeface="Roboto"/>
              <a:ea typeface="Roboto"/>
              <a:cs typeface="Roboto"/>
              <a:sym typeface="Roboto"/>
            </a:endParaRPr>
          </a:p>
        </p:txBody>
      </p:sp>
      <p:sp>
        <p:nvSpPr>
          <p:cNvPr id="101" name="Google Shape;101;p18"/>
          <p:cNvSpPr txBox="1"/>
          <p:nvPr/>
        </p:nvSpPr>
        <p:spPr>
          <a:xfrm>
            <a:off x="6028225" y="4528750"/>
            <a:ext cx="3135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a:latin typeface="Montserrat"/>
                <a:ea typeface="Montserrat"/>
                <a:cs typeface="Montserrat"/>
                <a:sym typeface="Montserrat"/>
              </a:rPr>
              <a:t>By Cameron Calder</a:t>
            </a:r>
            <a:endParaRPr>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107" name="Google Shape;107;p19"/>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08" name="Google Shape;108;p19"/>
          <p:cNvPicPr preferRelativeResize="0"/>
          <p:nvPr/>
        </p:nvPicPr>
        <p:blipFill>
          <a:blip r:embed="rId3">
            <a:alphaModFix/>
          </a:blip>
          <a:stretch>
            <a:fillRect/>
          </a:stretch>
        </p:blipFill>
        <p:spPr>
          <a:xfrm>
            <a:off x="-118525" y="-81975"/>
            <a:ext cx="9414926" cy="53778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2" name="Shape 112"/>
        <p:cNvGrpSpPr/>
        <p:nvPr/>
      </p:nvGrpSpPr>
      <p:grpSpPr>
        <a:xfrm>
          <a:off x="0" y="0"/>
          <a:ext cx="0" cy="0"/>
          <a:chOff x="0" y="0"/>
          <a:chExt cx="0" cy="0"/>
        </a:xfrm>
      </p:grpSpPr>
      <p:sp>
        <p:nvSpPr>
          <p:cNvPr id="113" name="Google Shape;113;p20"/>
          <p:cNvSpPr txBox="1"/>
          <p:nvPr/>
        </p:nvSpPr>
        <p:spPr>
          <a:xfrm>
            <a:off x="819050" y="3731925"/>
            <a:ext cx="5681100" cy="7758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lang="ru" sz="4800">
                <a:solidFill>
                  <a:schemeClr val="lt1"/>
                </a:solidFill>
                <a:latin typeface="Montserrat"/>
                <a:ea typeface="Montserrat"/>
                <a:cs typeface="Montserrat"/>
                <a:sym typeface="Montserrat"/>
              </a:rPr>
              <a:t>Users</a:t>
            </a:r>
            <a:endParaRPr sz="4800">
              <a:solidFill>
                <a:schemeClr val="lt1"/>
              </a:solidFill>
              <a:latin typeface="Montserrat"/>
              <a:ea typeface="Montserrat"/>
              <a:cs typeface="Montserrat"/>
              <a:sym typeface="Montserrat"/>
            </a:endParaRPr>
          </a:p>
        </p:txBody>
      </p:sp>
      <p:pic>
        <p:nvPicPr>
          <p:cNvPr id="114" name="Google Shape;114;p20"/>
          <p:cNvPicPr preferRelativeResize="0"/>
          <p:nvPr/>
        </p:nvPicPr>
        <p:blipFill rotWithShape="1">
          <a:blip r:embed="rId3">
            <a:alphaModFix/>
          </a:blip>
          <a:srcRect b="0" l="0" r="0" t="0"/>
          <a:stretch/>
        </p:blipFill>
        <p:spPr>
          <a:xfrm>
            <a:off x="971450" y="600675"/>
            <a:ext cx="1836975" cy="466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21"/>
          <p:cNvPicPr preferRelativeResize="0"/>
          <p:nvPr/>
        </p:nvPicPr>
        <p:blipFill>
          <a:blip r:embed="rId3">
            <a:alphaModFix/>
          </a:blip>
          <a:stretch>
            <a:fillRect/>
          </a:stretch>
        </p:blipFill>
        <p:spPr>
          <a:xfrm>
            <a:off x="3490375" y="533100"/>
            <a:ext cx="5653626" cy="4077300"/>
          </a:xfrm>
          <a:prstGeom prst="rect">
            <a:avLst/>
          </a:prstGeom>
          <a:noFill/>
          <a:ln>
            <a:noFill/>
          </a:ln>
        </p:spPr>
      </p:pic>
      <p:sp>
        <p:nvSpPr>
          <p:cNvPr id="120" name="Google Shape;120;p21"/>
          <p:cNvSpPr txBox="1"/>
          <p:nvPr/>
        </p:nvSpPr>
        <p:spPr>
          <a:xfrm>
            <a:off x="522325" y="724700"/>
            <a:ext cx="22827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u" sz="2600">
                <a:solidFill>
                  <a:schemeClr val="dk1"/>
                </a:solidFill>
                <a:latin typeface="Montserrat"/>
                <a:ea typeface="Montserrat"/>
                <a:cs typeface="Montserrat"/>
                <a:sym typeface="Montserrat"/>
              </a:rPr>
              <a:t>Voting Panel</a:t>
            </a:r>
            <a:endParaRPr sz="2600">
              <a:solidFill>
                <a:schemeClr val="dk1"/>
              </a:solidFill>
              <a:latin typeface="Montserrat"/>
              <a:ea typeface="Montserrat"/>
              <a:cs typeface="Montserrat"/>
              <a:sym typeface="Montserrat"/>
            </a:endParaRPr>
          </a:p>
        </p:txBody>
      </p:sp>
      <p:sp>
        <p:nvSpPr>
          <p:cNvPr id="121" name="Google Shape;121;p21"/>
          <p:cNvSpPr txBox="1"/>
          <p:nvPr/>
        </p:nvSpPr>
        <p:spPr>
          <a:xfrm>
            <a:off x="522325" y="2283100"/>
            <a:ext cx="2466300" cy="104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ru" sz="1000">
                <a:solidFill>
                  <a:schemeClr val="accent3"/>
                </a:solidFill>
                <a:latin typeface="Montserrat"/>
                <a:ea typeface="Montserrat"/>
                <a:cs typeface="Montserrat"/>
                <a:sym typeface="Montserrat"/>
              </a:rPr>
              <a:t>Each member of the team can propose the bonus they think they deserve, this is then voted on anonymously by other members of the team.</a:t>
            </a:r>
            <a:endParaRPr sz="1000">
              <a:solidFill>
                <a:schemeClr val="accent3"/>
              </a:solidFill>
              <a:latin typeface="Montserrat"/>
              <a:ea typeface="Montserrat"/>
              <a:cs typeface="Montserrat"/>
              <a:sym typeface="Montserrat"/>
            </a:endParaRPr>
          </a:p>
        </p:txBody>
      </p:sp>
      <p:pic>
        <p:nvPicPr>
          <p:cNvPr id="122" name="Google Shape;122;p21"/>
          <p:cNvPicPr preferRelativeResize="0"/>
          <p:nvPr/>
        </p:nvPicPr>
        <p:blipFill>
          <a:blip r:embed="rId4">
            <a:alphaModFix/>
          </a:blip>
          <a:stretch>
            <a:fillRect/>
          </a:stretch>
        </p:blipFill>
        <p:spPr>
          <a:xfrm>
            <a:off x="522325" y="3478200"/>
            <a:ext cx="2554026" cy="943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