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53a81075d2c4d09" /><Relationship Type="http://schemas.openxmlformats.org/officeDocument/2006/relationships/extended-properties" Target="/docProps/app.xml" Id="R3f71e76a0ff34626" /><Relationship Type="http://schemas.openxmlformats.org/officeDocument/2006/relationships/officeDocument" Target="/ppt/presentation.xml" Id="R8f5fff3982a4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3fd08b0b8434d"/>
  </p:sldMasterIdLst>
  <p:notesMasterIdLst>
    <p:notesMasterId xmlns:r="http://schemas.openxmlformats.org/officeDocument/2006/relationships" r:id="R14b8ecc839924c6e"/>
  </p:notesMasterIdLst>
  <p:sldIdLst>
    <p:sldId xmlns:r="http://schemas.openxmlformats.org/officeDocument/2006/relationships" id="256" r:id="R6b110962846c40af"/>
    <p:sldId xmlns:r="http://schemas.openxmlformats.org/officeDocument/2006/relationships" id="257" r:id="Rcb861383f4264ebd"/>
    <p:sldId xmlns:r="http://schemas.openxmlformats.org/officeDocument/2006/relationships" id="258" r:id="R9e935be0a97143d6"/>
    <p:sldId xmlns:r="http://schemas.openxmlformats.org/officeDocument/2006/relationships" id="259" r:id="R5d5baf82acf64cc7"/>
    <p:sldId xmlns:r="http://schemas.openxmlformats.org/officeDocument/2006/relationships" id="260" r:id="R250b49ec42354930"/>
    <p:sldId xmlns:r="http://schemas.openxmlformats.org/officeDocument/2006/relationships" id="261" r:id="R35b9efc647cf46c7"/>
    <p:sldId xmlns:r="http://schemas.openxmlformats.org/officeDocument/2006/relationships" id="262" r:id="Rffff7a5bb75f4155"/>
    <p:sldId xmlns:r="http://schemas.openxmlformats.org/officeDocument/2006/relationships" id="263" r:id="Rd174c6a916d7431d"/>
    <p:sldId xmlns:r="http://schemas.openxmlformats.org/officeDocument/2006/relationships" id="264" r:id="R51963850ff014bb1"/>
    <p:sldId xmlns:r="http://schemas.openxmlformats.org/officeDocument/2006/relationships" id="265" r:id="R6f0c3c1dbe4d4aa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1b3186a50394b88" /><Relationship Type="http://schemas.openxmlformats.org/officeDocument/2006/relationships/slideMaster" Target="/ppt/slideMasters/slideMaster1.xml" Id="R0b03fd08b0b8434d" /><Relationship Type="http://schemas.openxmlformats.org/officeDocument/2006/relationships/notesMaster" Target="/ppt/notesMasters/notesMaster1.xml" Id="R14b8ecc839924c6e" /><Relationship Type="http://schemas.openxmlformats.org/officeDocument/2006/relationships/presProps" Target="/ppt/presProps.xml" Id="R580bd369be6947a3" /><Relationship Type="http://schemas.openxmlformats.org/officeDocument/2006/relationships/tableStyles" Target="/ppt/tableStyles.xml" Id="R26c8bf6a79c84190" /><Relationship Type="http://schemas.openxmlformats.org/officeDocument/2006/relationships/slide" Target="/ppt/slides/slide1.xml" Id="R6b110962846c40af" /><Relationship Type="http://schemas.openxmlformats.org/officeDocument/2006/relationships/slide" Target="/ppt/slides/slide2.xml" Id="Rcb861383f4264ebd" /><Relationship Type="http://schemas.openxmlformats.org/officeDocument/2006/relationships/slide" Target="/ppt/slides/slide3.xml" Id="R9e935be0a97143d6" /><Relationship Type="http://schemas.openxmlformats.org/officeDocument/2006/relationships/slide" Target="/ppt/slides/slide4.xml" Id="R5d5baf82acf64cc7" /><Relationship Type="http://schemas.openxmlformats.org/officeDocument/2006/relationships/slide" Target="/ppt/slides/slide5.xml" Id="R250b49ec42354930" /><Relationship Type="http://schemas.openxmlformats.org/officeDocument/2006/relationships/slide" Target="/ppt/slides/slide6.xml" Id="R35b9efc647cf46c7" /><Relationship Type="http://schemas.openxmlformats.org/officeDocument/2006/relationships/slide" Target="/ppt/slides/slide7.xml" Id="Rffff7a5bb75f4155" /><Relationship Type="http://schemas.openxmlformats.org/officeDocument/2006/relationships/slide" Target="/ppt/slides/slide8.xml" Id="Rd174c6a916d7431d" /><Relationship Type="http://schemas.openxmlformats.org/officeDocument/2006/relationships/slide" Target="/ppt/slides/slide9.xml" Id="R51963850ff014bb1" /><Relationship Type="http://schemas.openxmlformats.org/officeDocument/2006/relationships/slide" Target="/ppt/slides/slide10.xml" Id="R6f0c3c1dbe4d4aa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9b6fa8beb6f490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3271be564b64aef" /><Relationship Type="http://schemas.openxmlformats.org/officeDocument/2006/relationships/notesMaster" Target="/ppt/notesMasters/notesMaster1.xml" Id="R8f7feab3773c494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eb4fbe886c34945" /><Relationship Type="http://schemas.openxmlformats.org/officeDocument/2006/relationships/notesMaster" Target="/ppt/notesMasters/notesMaster1.xml" Id="Rc6977a2f0c31455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1675b4084524f25" /><Relationship Type="http://schemas.openxmlformats.org/officeDocument/2006/relationships/notesMaster" Target="/ppt/notesMasters/notesMaster1.xml" Id="R82dca7405a4e449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0d2884190114ba2" /><Relationship Type="http://schemas.openxmlformats.org/officeDocument/2006/relationships/notesMaster" Target="/ppt/notesMasters/notesMaster1.xml" Id="R5bddc5902bdc466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309c0fa7c694b5d" /><Relationship Type="http://schemas.openxmlformats.org/officeDocument/2006/relationships/notesMaster" Target="/ppt/notesMasters/notesMaster1.xml" Id="R68990ec45079454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8ed294c56d646b8" /><Relationship Type="http://schemas.openxmlformats.org/officeDocument/2006/relationships/notesMaster" Target="/ppt/notesMasters/notesMaster1.xml" Id="R219a046cf5af471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4c1c9c0134f4aac" /><Relationship Type="http://schemas.openxmlformats.org/officeDocument/2006/relationships/notesMaster" Target="/ppt/notesMasters/notesMaster1.xml" Id="R9d1a79b487c2406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6954c169603488b" /><Relationship Type="http://schemas.openxmlformats.org/officeDocument/2006/relationships/notesMaster" Target="/ppt/notesMasters/notesMaster1.xml" Id="R0caadb13f1654a4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a062e9bd58f4d84" /><Relationship Type="http://schemas.openxmlformats.org/officeDocument/2006/relationships/notesMaster" Target="/ppt/notesMasters/notesMaster1.xml" Id="Rb0d2ebeef83147c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6cfea1aeff74adc" /><Relationship Type="http://schemas.openxmlformats.org/officeDocument/2006/relationships/notesMaster" Target="/ppt/notesMasters/notesMaster1.xml" Id="Re375c5a474664b4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963c6f1744dc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06f90898c724290" /><Relationship Type="http://schemas.openxmlformats.org/officeDocument/2006/relationships/slideLayout" Target="/ppt/slideLayouts/slideLayout1.xml" Id="Re9625aaddc0e488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25aaddc0e488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e35bb5514bea" /><Relationship Type="http://schemas.openxmlformats.org/officeDocument/2006/relationships/image" Target="/ppt/media/image.png" Id="R7f97132767d4444d" /><Relationship Type="http://schemas.openxmlformats.org/officeDocument/2006/relationships/image" Target="/ppt/media/image2.png" Id="Rb9cec26349084d2b" /><Relationship Type="http://schemas.openxmlformats.org/officeDocument/2006/relationships/image" Target="/ppt/media/image3.png" Id="Re7ab6257c5a94654" /><Relationship Type="http://schemas.openxmlformats.org/officeDocument/2006/relationships/notesSlide" Target="/ppt/notesSlides/notesSlide1.xml" Id="R7b008ff0b0f34af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58d8286e4c3e" /><Relationship Type="http://schemas.openxmlformats.org/officeDocument/2006/relationships/image" Target="/ppt/media/image24.png" Id="Rd5a5778bca0a4af0" /><Relationship Type="http://schemas.openxmlformats.org/officeDocument/2006/relationships/notesSlide" Target="/ppt/notesSlides/notesSlide10.xml" Id="R0a9c3bf9eb3b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cba814364439" /><Relationship Type="http://schemas.openxmlformats.org/officeDocument/2006/relationships/image" Target="/ppt/media/image4.png" Id="R2a152f4ae9ab42e1" /><Relationship Type="http://schemas.openxmlformats.org/officeDocument/2006/relationships/image" Target="/ppt/media/image5.png" Id="Rbf9936e3e96b4a6e" /><Relationship Type="http://schemas.openxmlformats.org/officeDocument/2006/relationships/notesSlide" Target="/ppt/notesSlides/notesSlide2.xml" Id="R23cfae109ea5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6bccf47c741ca" /><Relationship Type="http://schemas.openxmlformats.org/officeDocument/2006/relationships/image" Target="/ppt/media/image6.png" Id="R3c34b93813f942e8" /><Relationship Type="http://schemas.openxmlformats.org/officeDocument/2006/relationships/image" Target="/ppt/media/image7.png" Id="R23973e4bcb234d24" /><Relationship Type="http://schemas.openxmlformats.org/officeDocument/2006/relationships/image" Target="/ppt/media/image8.png" Id="Rfc8975cbc4934050" /><Relationship Type="http://schemas.openxmlformats.org/officeDocument/2006/relationships/notesSlide" Target="/ppt/notesSlides/notesSlide3.xml" Id="R68a7d051fd31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8c3e27b44989" /><Relationship Type="http://schemas.openxmlformats.org/officeDocument/2006/relationships/image" Target="/ppt/media/image9.png" Id="Re19ef7f4eb794f51" /><Relationship Type="http://schemas.openxmlformats.org/officeDocument/2006/relationships/image" Target="/ppt/media/image10.png" Id="R9f09853f2ec34b03" /><Relationship Type="http://schemas.openxmlformats.org/officeDocument/2006/relationships/image" Target="/ppt/media/image11.png" Id="Rde49722a95784dde" /><Relationship Type="http://schemas.openxmlformats.org/officeDocument/2006/relationships/notesSlide" Target="/ppt/notesSlides/notesSlide4.xml" Id="Ra1403adbba69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81219d0b41ab" /><Relationship Type="http://schemas.openxmlformats.org/officeDocument/2006/relationships/image" Target="/ppt/media/image12.png" Id="R8c9b576c6508414e" /><Relationship Type="http://schemas.openxmlformats.org/officeDocument/2006/relationships/image" Target="/ppt/media/image13.png" Id="R9119b0b824c64f97" /><Relationship Type="http://schemas.openxmlformats.org/officeDocument/2006/relationships/image" Target="/ppt/media/image14.png" Id="R6d477fb3a8874843" /><Relationship Type="http://schemas.openxmlformats.org/officeDocument/2006/relationships/notesSlide" Target="/ppt/notesSlides/notesSlide5.xml" Id="R155df981a967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09c473844d1b" /><Relationship Type="http://schemas.openxmlformats.org/officeDocument/2006/relationships/image" Target="/ppt/media/image15.png" Id="R8843bd1ff8f6487f" /><Relationship Type="http://schemas.openxmlformats.org/officeDocument/2006/relationships/image" Target="/ppt/media/image16.png" Id="R9d5d0dfeb33a4c9e" /><Relationship Type="http://schemas.openxmlformats.org/officeDocument/2006/relationships/image" Target="/ppt/media/image17.png" Id="Rd3bb0c94c89346c6" /><Relationship Type="http://schemas.openxmlformats.org/officeDocument/2006/relationships/notesSlide" Target="/ppt/notesSlides/notesSlide6.xml" Id="R032a85aacc3c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29daaada14adc" /><Relationship Type="http://schemas.openxmlformats.org/officeDocument/2006/relationships/image" Target="/ppt/media/image18.png" Id="Rd59d2b7bf8cb4d99" /><Relationship Type="http://schemas.openxmlformats.org/officeDocument/2006/relationships/image" Target="/ppt/media/image19.png" Id="R2548b0250d664b10" /><Relationship Type="http://schemas.openxmlformats.org/officeDocument/2006/relationships/image" Target="/ppt/media/image20.png" Id="R3d2c7a7abc6f4c81" /><Relationship Type="http://schemas.openxmlformats.org/officeDocument/2006/relationships/notesSlide" Target="/ppt/notesSlides/notesSlide7.xml" Id="Rc59c4541e2e6472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0a289e0246f1" /><Relationship Type="http://schemas.openxmlformats.org/officeDocument/2006/relationships/image" Target="/ppt/media/image21.png" Id="R2fd87dd9a5394ca2" /><Relationship Type="http://schemas.openxmlformats.org/officeDocument/2006/relationships/notesSlide" Target="/ppt/notesSlides/notesSlide8.xml" Id="R1395f193c8ee4bb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229b40ef4245" /><Relationship Type="http://schemas.openxmlformats.org/officeDocument/2006/relationships/image" Target="/ppt/media/image22.png" Id="R26f82d50a13f44bc" /><Relationship Type="http://schemas.openxmlformats.org/officeDocument/2006/relationships/image" Target="/ppt/media/image23.png" Id="R062118d83cad4206" /><Relationship Type="http://schemas.openxmlformats.org/officeDocument/2006/relationships/notesSlide" Target="/ppt/notesSlides/notesSlide9.xml" Id="R43a78ed9059d462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7B477D3-F25B-472F-8D37-C3B2B006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0"/>
            <a:ext cx="7048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B68B91-D23B-498E-AA42-66FDB90F2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6438900"/>
            <a:ext cx="70485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DEBFBA-7643-4A1E-9799-6F53B4CC9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8FF45"/>
                </a:solidFill>
              </a:defRPr>
            </a:pPr>
            <a:r>
              <a:rPr sz="1200" b="1">
                <a:solidFill>
                  <a:srgbClr val="C8FF45"/>
                </a:solidFill>
              </a:rPr>
              <a:t>AGENCY CONCEPT  /  DIGITAL MATCHDAY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F2AAE5-8694-4B3A-8861-97ADCF024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23950"/>
            <a:ext cx="4524375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FFFFFF"/>
                </a:solidFill>
              </a:defRPr>
            </a:pPr>
            <a:r>
              <a:rPr sz="5400" b="1">
                <a:solidFill>
                  <a:srgbClr val="FFFFFF"/>
                </a:solidFill>
              </a:rPr>
              <a:t>OWN THE</a:t>
            </a:r>
          </a:p>
          <a:p xmlns:a="http://schemas.openxmlformats.org/drawingml/2006/main">
            <a:pPr algn="l">
              <a:defRPr sz="5400" b="1">
                <a:solidFill>
                  <a:srgbClr val="FFFFFF"/>
                </a:solidFill>
              </a:defRPr>
            </a:pPr>
            <a:r>
              <a:rPr sz="5400" b="1">
                <a:solidFill>
                  <a:srgbClr val="FFFFFF"/>
                </a:solidFill>
              </a:rPr>
              <a:t>MATCHDAY.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1A8164-E8D8-486D-A8F2-3BBEEB4DB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9433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8D2C4"/>
                </a:solidFill>
              </a:defRPr>
            </a:pPr>
            <a:r>
              <a:rPr sz="1950" b="1">
                <a:solidFill>
                  <a:srgbClr val="D8D2C4"/>
                </a:solidFill>
              </a:rPr>
              <a:t>One product to make a new team format legible, habit-forming and monetisable.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FFF503-A628-4AA8-BCAD-6D66ADC7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1047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4FEE28-AF0A-46A9-BD3A-6395E5AE9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B978E"/>
                </a:solidFill>
              </a:defRPr>
            </a:pPr>
            <a:r>
              <a:rPr sz="1350" b="0">
                <a:solidFill>
                  <a:srgbClr val="9B978E"/>
                </a:solidFill>
              </a:rPr>
              <a:t>A proposition for league decision-makers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9E8EBE-D5BE-422D-A879-F486D36C5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5925" y="952500"/>
            <a:ext cx="2266950" cy="483870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97132767d4444d"/>
          <a:srcRect xmlns:a="http://schemas.openxmlformats.org/drawingml/2006/main" l="149" t="0" r="1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43550" y="1000125"/>
            <a:ext cx="2171700" cy="4743450"/>
          </a:xfrm>
          <a:prstGeom xmlns:a="http://schemas.openxmlformats.org/drawingml/2006/main" prst="roundRect">
            <a:avLst>
              <a:gd name="adj" fmla="val 5263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9EBC76-98B0-4F54-90C7-5BAF03ECE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33375"/>
            <a:ext cx="2171700" cy="4610100"/>
          </a:xfrm>
          <a:prstGeom xmlns:a="http://schemas.openxmlformats.org/drawingml/2006/main" prst="roundRect">
            <a:avLst>
              <a:gd name="adj" fmla="val 7018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cec26349084d2b"/>
          <a:srcRect xmlns:a="http://schemas.openxmlformats.org/drawingml/2006/main" l="112" t="0" r="1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20050" y="381000"/>
            <a:ext cx="2076450" cy="4514850"/>
          </a:xfrm>
          <a:prstGeom xmlns:a="http://schemas.openxmlformats.org/drawingml/2006/main" prst="roundRect">
            <a:avLst>
              <a:gd name="adj" fmla="val 5505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D969FF-8FD0-4932-95FF-A7D9D3A01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1952625"/>
            <a:ext cx="1447800" cy="30480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3B3F"/>
          </a:solidFill>
          <a:ln xmlns:a="http://schemas.openxmlformats.org/drawingml/2006/main" w="19050">
            <a:solidFill>
              <a:srgbClr val="FF3B3F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ab6257c5a94654"/>
          <a:srcRect xmlns:a="http://schemas.openxmlformats.org/drawingml/2006/main" l="276" t="0" r="27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334625" y="2000250"/>
            <a:ext cx="1352550" cy="2952750"/>
          </a:xfrm>
          <a:prstGeom xmlns:a="http://schemas.openxmlformats.org/drawingml/2006/main" prst="roundRect">
            <a:avLst>
              <a:gd name="adj" fmla="val 8451"/>
            </a:avLst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E7F5C6-73EA-4989-9277-427B74850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5638800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90909"/>
                </a:solidFill>
              </a:defRPr>
            </a:pPr>
            <a:r>
              <a:rPr sz="1275" b="1">
                <a:solidFill>
                  <a:srgbClr val="090909"/>
                </a:solidFill>
              </a:rPr>
              <a:t>LIV GOLF</a:t>
            </a:r>
          </a:p>
        </p:txBody>
      </p:sp>
    </p:spTree>
    <p:extLst>
      <p:ext uri="{BB962C8B-B14F-4D97-AF65-F5344CB8AC3E}">
        <p14:creationId xmlns:p14="http://schemas.microsoft.com/office/powerpoint/2010/main" val="9083217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EF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E31842A-279B-44CF-A9D3-0B4235540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2481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362F4E-829D-44F7-B351-00CAD44DF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LIV GOLF  /  THE DECISION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3E4C61-87D4-402C-A268-4BA443840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84436A-AB6B-4BB2-8EEE-1FBDB9921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8FF45"/>
                </a:solidFill>
              </a:defRPr>
            </a:pPr>
            <a:r>
              <a:rPr sz="1275" b="1">
                <a:solidFill>
                  <a:srgbClr val="C8FF45"/>
                </a:solidFill>
              </a:rPr>
              <a:t>DECISION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6B4273-95D5-48CE-8093-919257755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90625"/>
            <a:ext cx="33147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OWN THE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MATCHDAY.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EFAC8B-F84D-4FB3-B560-612BFEB49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95600"/>
            <a:ext cx="31432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8D2C4"/>
                </a:solidFill>
              </a:defRPr>
            </a:pPr>
            <a:r>
              <a:rPr sz="1650" b="1">
                <a:solidFill>
                  <a:srgbClr val="D8D2C4"/>
                </a:solidFill>
              </a:rPr>
              <a:t>Approve one three-event pilot of a product that unifies live understanding, identity and commerce.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DF69C7-1241-4E58-8855-C3844E8A8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768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07E764-B962-4748-BE26-0D01A7B2A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90909"/>
                </a:solidFill>
              </a:defRPr>
            </a:pPr>
            <a:r>
              <a:rPr sz="1275" b="1">
                <a:solidFill>
                  <a:srgbClr val="090909"/>
                </a:solidFill>
              </a:rPr>
              <a:t>GO  /  THREE-EVENT PILOT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66DB17-15C1-4561-8F82-A62ACE4D3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800100"/>
            <a:ext cx="3581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90909"/>
                </a:solidFill>
              </a:defRPr>
            </a:pPr>
            <a:r>
              <a:rPr sz="3000" b="1">
                <a:solidFill>
                  <a:srgbClr val="090909"/>
                </a:solidFill>
              </a:rPr>
              <a:t>WHAT WE SHIP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287A2A-FBC2-4BCF-802F-DB9CED232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1504950"/>
            <a:ext cx="1009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90909"/>
                </a:solidFill>
              </a:defRPr>
            </a:pPr>
            <a:r>
              <a:rPr sz="1350" b="1">
                <a:solidFill>
                  <a:srgbClr val="090909"/>
                </a:solidFill>
              </a:rPr>
              <a:t>LIVE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BEFE91-D4E7-4C61-ABD3-0B24D870A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148590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9564F"/>
                </a:solidFill>
              </a:defRPr>
            </a:pPr>
            <a:r>
              <a:rPr sz="1500" b="1">
                <a:solidFill>
                  <a:srgbClr val="59564F"/>
                </a:solidFill>
              </a:rPr>
              <a:t>Matchday hub: timeline, board and map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72F1EF-9139-4AA2-BFA0-8E22F655A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019300"/>
            <a:ext cx="4629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4D8326C-05C3-4236-AB60-50A472B7E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228850"/>
            <a:ext cx="1009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90909"/>
                </a:solidFill>
              </a:defRPr>
            </a:pPr>
            <a:r>
              <a:rPr sz="1350" b="1">
                <a:solidFill>
                  <a:srgbClr val="090909"/>
                </a:solidFill>
              </a:rPr>
              <a:t>FOLLOW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477BFC-6BF9-48A2-AFB9-1049FD901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20980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9564F"/>
                </a:solidFill>
              </a:defRPr>
            </a:pPr>
            <a:r>
              <a:rPr sz="1500" b="1">
                <a:solidFill>
                  <a:srgbClr val="59564F"/>
                </a:solidFill>
              </a:rPr>
              <a:t>Team and player personalisation layer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4E5D92-DF3B-4553-AA76-A3A6EFEF8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743200"/>
            <a:ext cx="4629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71548B-BB2E-4EBE-8F76-40446D35F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952750"/>
            <a:ext cx="1009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3B3F"/>
                </a:solidFill>
              </a:defRPr>
            </a:pPr>
            <a:r>
              <a:rPr sz="1350" b="1">
                <a:solidFill>
                  <a:srgbClr val="FF3B3F"/>
                </a:solidFill>
              </a:rPr>
              <a:t>ACT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E04F36-D039-4312-8982-A6369B5C3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93370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9564F"/>
                </a:solidFill>
              </a:defRPr>
            </a:pPr>
            <a:r>
              <a:rPr sz="1500" b="1">
                <a:solidFill>
                  <a:srgbClr val="59564F"/>
                </a:solidFill>
              </a:rPr>
              <a:t>Access, store and unified checkout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6256CA-DE64-4B41-93E7-1A8FE6C51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467100"/>
            <a:ext cx="4629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0A822B-9B67-481C-83E5-13F297AB5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676650"/>
            <a:ext cx="1009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90909"/>
                </a:solidFill>
              </a:defRPr>
            </a:pPr>
            <a:r>
              <a:rPr sz="1350" b="1">
                <a:solidFill>
                  <a:srgbClr val="090909"/>
                </a:solidFill>
              </a:rPr>
              <a:t>LEARN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00BE3C-41EA-415C-BB39-DCF420380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657600"/>
            <a:ext cx="361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9564F"/>
                </a:solidFill>
              </a:defRPr>
            </a:pPr>
            <a:r>
              <a:rPr sz="1500" b="1">
                <a:solidFill>
                  <a:srgbClr val="59564F"/>
                </a:solidFill>
              </a:rPr>
              <a:t>Clarity, habit and value measurement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210A73-89A9-4E5D-8D28-E3DE97B60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191000"/>
            <a:ext cx="4629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2A2BE5D-2976-4351-B015-861D4E6DC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1095375"/>
            <a:ext cx="1809750" cy="381000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a5778bca0a4af0"/>
          <a:srcRect xmlns:a="http://schemas.openxmlformats.org/drawingml/2006/main" l="59" t="0" r="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906000" y="1143000"/>
            <a:ext cx="1714500" cy="3714750"/>
          </a:xfrm>
          <a:prstGeom xmlns:a="http://schemas.openxmlformats.org/drawingml/2006/main" prst="roundRect">
            <a:avLst>
              <a:gd name="adj" fmla="val 6667"/>
            </a:avLst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F88A4C7-AD1D-4B22-A876-59C996C14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5010150"/>
            <a:ext cx="68008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80406D-E818-4735-80E8-28E5DE71D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52768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ONE PRODUCT. ONE PILOT. ONE DECISION GATE.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03DC20-DCEA-417B-BD33-53F7C9427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5676900"/>
            <a:ext cx="590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90909"/>
                </a:solidFill>
              </a:defRPr>
            </a:pPr>
            <a:r>
              <a:rPr sz="1350" b="1">
                <a:solidFill>
                  <a:srgbClr val="090909"/>
                </a:solidFill>
              </a:rPr>
              <a:t>If clarity, habit and value move together, scale the platform.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5AF665F-E807-496A-B4A9-6980989BE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63627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AGENCY CONCEPT  /  FOR DISCUSSION</a:t>
            </a:r>
          </a:p>
        </p:txBody>
      </p:sp>
    </p:spTree>
    <p:extLst>
      <p:ext uri="{BB962C8B-B14F-4D97-AF65-F5344CB8AC3E}">
        <p14:creationId xmlns:p14="http://schemas.microsoft.com/office/powerpoint/2010/main" val="63474035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EF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8D72EBD-3CAF-42C7-A0D5-8D083AFEB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LIV GOLF  /  THE OPPORTUNITY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00087E-D60C-41B8-84EC-9301F3DB1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145344-DE67-4565-9B97-179BC3F2B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76300"/>
            <a:ext cx="65722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90909"/>
                </a:solidFill>
              </a:defRPr>
            </a:pPr>
            <a:r>
              <a:rPr sz="3750" b="1">
                <a:solidFill>
                  <a:srgbClr val="090909"/>
                </a:solidFill>
              </a:rPr>
              <a:t>A NEW LEAGUE CANNOT</a:t>
            </a:r>
          </a:p>
          <a:p xmlns:a="http://schemas.openxmlformats.org/drawingml/2006/main">
            <a:pPr algn="l">
              <a:defRPr sz="3750" b="1">
                <a:solidFill>
                  <a:srgbClr val="090909"/>
                </a:solidFill>
              </a:defRPr>
            </a:pPr>
            <a:r>
              <a:rPr sz="3750" b="1">
                <a:solidFill>
                  <a:srgbClr val="090909"/>
                </a:solidFill>
              </a:rPr>
              <a:t>INHERIT A FAN HABIT.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2486AD-4855-4A4C-AFFF-BA7A04009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62200"/>
            <a:ext cx="5257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9564F"/>
                </a:solidFill>
              </a:defRPr>
            </a:pPr>
            <a:r>
              <a:rPr sz="1875" b="1">
                <a:solidFill>
                  <a:srgbClr val="59564F"/>
                </a:solidFill>
              </a:rPr>
              <a:t>The format has pace. The product must supply context, allegiance and a reason to return.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E8CF56-A444-4FAE-B6D1-67FE93791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8142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90909"/>
                </a:solidFill>
              </a:defRPr>
            </a:pPr>
            <a:r>
              <a:rPr sz="1425" b="1">
                <a:solidFill>
                  <a:srgbClr val="090909"/>
                </a:solidFill>
              </a:rPr>
              <a:t>The job is bigger than digitising a leaderboard.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28402F-162A-442F-BF67-BDBD685A7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267200"/>
            <a:ext cx="487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4FE243-374E-4ED5-877A-6272A731D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7675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3B3F"/>
                </a:solidFill>
              </a:defRPr>
            </a:pPr>
            <a:r>
              <a:rPr sz="1425" b="1">
                <a:solidFill>
                  <a:srgbClr val="FF3B3F"/>
                </a:solidFill>
              </a:rPr>
              <a:t>DISCOVER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A5E251-E494-48DA-BC0E-73CAF6B54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4767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90909"/>
                </a:solidFill>
              </a:defRPr>
            </a:pPr>
            <a:r>
              <a:rPr sz="1425" b="1">
                <a:solidFill>
                  <a:srgbClr val="090909"/>
                </a:solidFill>
              </a:rPr>
              <a:t>UNDERSTAND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089D56-B1FC-40AD-9CE4-C834C890A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476750"/>
            <a:ext cx="1085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90909"/>
                </a:solidFill>
              </a:defRPr>
            </a:pPr>
            <a:r>
              <a:rPr sz="1425" b="1">
                <a:solidFill>
                  <a:srgbClr val="090909"/>
                </a:solidFill>
              </a:rPr>
              <a:t>RETURN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E1AE27-45FF-4DE2-828D-DD8B9B623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44817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9564F"/>
                </a:solidFill>
              </a:defRPr>
            </a:pPr>
            <a:r>
              <a:rPr sz="1800" b="1">
                <a:solidFill>
                  <a:srgbClr val="59564F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B89BBD-B5BA-439A-97F5-2D69AA16C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4448175"/>
            <a:ext cx="323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9564F"/>
                </a:solidFill>
              </a:defRPr>
            </a:pPr>
            <a:r>
              <a:rPr sz="1800" b="1">
                <a:solidFill>
                  <a:srgbClr val="59564F"/>
                </a:solidFill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6C369B-2DAF-4617-A833-3A8534355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676275"/>
            <a:ext cx="2495550" cy="5286375"/>
          </a:xfrm>
          <a:prstGeom xmlns:a="http://schemas.openxmlformats.org/drawingml/2006/main" prst="roundRect">
            <a:avLst>
              <a:gd name="adj" fmla="val 6107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152f4ae9ab42e1"/>
          <a:srcRect xmlns:a="http://schemas.openxmlformats.org/drawingml/2006/main" l="0" t="32" r="0" b="3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723900"/>
            <a:ext cx="2400300" cy="5191125"/>
          </a:xfrm>
          <a:prstGeom xmlns:a="http://schemas.openxmlformats.org/drawingml/2006/main" prst="roundRect">
            <a:avLst>
              <a:gd name="adj" fmla="val 4762"/>
            </a:avLst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17D603-245B-4F63-B52A-8D876EB63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533525"/>
            <a:ext cx="1924050" cy="4057650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FF3B3F"/>
          </a:solidFill>
          <a:ln xmlns:a="http://schemas.openxmlformats.org/drawingml/2006/main" w="19050">
            <a:solidFill>
              <a:srgbClr val="FF3B3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9936e3e96b4a6e"/>
          <a:srcRect xmlns:a="http://schemas.openxmlformats.org/drawingml/2006/main" l="2742" t="0" r="27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667875" y="1581150"/>
            <a:ext cx="1828800" cy="3962400"/>
          </a:xfrm>
          <a:prstGeom xmlns:a="http://schemas.openxmlformats.org/drawingml/2006/main" prst="roundRect">
            <a:avLst>
              <a:gd name="adj" fmla="val 6250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28959B-2EDD-44E1-93C1-0E1E1FCFC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6115050"/>
            <a:ext cx="47053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45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37796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2E0A9D5-6D14-44E3-8863-3DFDF814B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8D2C4"/>
                </a:solidFill>
              </a:defRPr>
            </a:pPr>
            <a:r>
              <a:rPr sz="1125" b="1">
                <a:solidFill>
                  <a:srgbClr val="D8D2C4"/>
                </a:solidFill>
              </a:rPr>
              <a:t>LIV GOLF  /  FAN JOBS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544B7C-1D47-4924-AB6C-CAE8CAB86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D8D2C4"/>
                </a:solidFill>
              </a:defRPr>
            </a:pPr>
            <a:r>
              <a:rPr sz="1125" b="1">
                <a:solidFill>
                  <a:srgbClr val="D8D2C4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307C0B-0B78-4FF5-A63D-FF48D8073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57250"/>
            <a:ext cx="39814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ONE FAN.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FOUR JOBS.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11EA9D-5B87-4E8F-B7DA-42B17CAE7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5717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C8FF45"/>
                </a:solidFill>
              </a:defRPr>
            </a:pPr>
            <a:r>
              <a:rPr sz="1425" b="1">
                <a:solidFill>
                  <a:srgbClr val="C8FF45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CD28EE-A650-49F6-A8C1-F5EAE28C5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4317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ORIENT ME FAST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2493A5-4BAB-44BF-8A0F-546610BF8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38450"/>
            <a:ext cx="3276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B978E"/>
                </a:solidFill>
              </a:defRPr>
            </a:pPr>
            <a:r>
              <a:rPr sz="1275" b="0">
                <a:solidFill>
                  <a:srgbClr val="9B978E"/>
                </a:solidFill>
              </a:rPr>
              <a:t>Who is leading—and why?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B94574-DB79-4D9F-A312-AE4069343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909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3B3F"/>
                </a:solidFill>
              </a:defRPr>
            </a:pPr>
            <a:r>
              <a:rPr sz="1425" b="1">
                <a:solidFill>
                  <a:srgbClr val="FF3B3F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4CAF85-4DE8-40D2-BB09-E56C105EC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6232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GIVE ME A SIDE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C24DCC-29BB-4964-A844-3C210DC0B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57600"/>
            <a:ext cx="3276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B978E"/>
                </a:solidFill>
              </a:defRPr>
            </a:pPr>
            <a:r>
              <a:rPr sz="1275" b="0">
                <a:solidFill>
                  <a:srgbClr val="9B978E"/>
                </a:solidFill>
              </a:rPr>
              <a:t>A team and players worth backing.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2461F5-77EA-4A84-A917-01A9F53F7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2100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3B3F"/>
                </a:solidFill>
              </a:defRPr>
            </a:pPr>
            <a:r>
              <a:rPr sz="1425" b="1">
                <a:solidFill>
                  <a:srgbClr val="FF3B3F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B9AFB3-8730-458B-B2AD-7751987B0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8147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SHOW WHAT CHANGED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28979B-2BB2-46E8-B19E-D0D7D5EE4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476750"/>
            <a:ext cx="3276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B978E"/>
                </a:solidFill>
              </a:defRPr>
            </a:pPr>
            <a:r>
              <a:rPr sz="1275" b="0">
                <a:solidFill>
                  <a:srgbClr val="9B978E"/>
                </a:solidFill>
              </a:rPr>
              <a:t>Every swing in context, not isolation.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03CBBF-A31C-4494-BB8C-A197FFA6F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292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3B3F"/>
                </a:solidFill>
              </a:defRPr>
            </a:pPr>
            <a:r>
              <a:rPr sz="1425" b="1">
                <a:solidFill>
                  <a:srgbClr val="FF3B3F"/>
                </a:solidFill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B4EA05-606F-4B14-93B3-C097156F1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00625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LET ME ACT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601924-17C0-4CBB-83DA-71C3F9BE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95900"/>
            <a:ext cx="3276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B978E"/>
                </a:solidFill>
              </a:defRPr>
            </a:pPr>
            <a:r>
              <a:rPr sz="1275" b="0">
                <a:solidFill>
                  <a:srgbClr val="9B978E"/>
                </a:solidFill>
              </a:rPr>
              <a:t>Watch, follow, buy or unlock now.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6A37FA-2A71-439D-B625-82B86E9DB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828675"/>
            <a:ext cx="2000250" cy="421957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3EFE4"/>
          </a:solidFill>
          <a:ln xmlns:a="http://schemas.openxmlformats.org/drawingml/2006/main" w="19050">
            <a:solidFill>
              <a:srgbClr val="F3EFE4"/>
            </a:solidFill>
            <a:prstDash val="solid"/>
          </a:ln>
        </p:spPr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34b93813f942e8"/>
          <a:srcRect xmlns:a="http://schemas.openxmlformats.org/drawingml/2006/main" l="21" t="0" r="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0" y="876300"/>
            <a:ext cx="1905000" cy="4124325"/>
          </a:xfrm>
          <a:prstGeom xmlns:a="http://schemas.openxmlformats.org/drawingml/2006/main" prst="roundRect">
            <a:avLst>
              <a:gd name="adj" fmla="val 6000"/>
            </a:avLst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AF3EB8-1AD2-4448-9916-1C286406C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1819275"/>
            <a:ext cx="1733550" cy="3648075"/>
          </a:xfrm>
          <a:prstGeom xmlns:a="http://schemas.openxmlformats.org/drawingml/2006/main" prst="roundRect">
            <a:avLst>
              <a:gd name="adj" fmla="val 8791"/>
            </a:avLst>
          </a:prstGeom>
          <a:solidFill xmlns:a="http://schemas.openxmlformats.org/drawingml/2006/main">
            <a:srgbClr val="FF3B3F"/>
          </a:solidFill>
          <a:ln xmlns:a="http://schemas.openxmlformats.org/drawingml/2006/main" w="19050">
            <a:solidFill>
              <a:srgbClr val="FF3B3F"/>
            </a:solidFill>
            <a:prstDash val="solid"/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973e4bcb234d24"/>
          <a:srcRect xmlns:a="http://schemas.openxmlformats.org/drawingml/2006/main" l="0" t="83" r="0" b="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19950" y="1866900"/>
            <a:ext cx="1638300" cy="3552825"/>
          </a:xfrm>
          <a:prstGeom xmlns:a="http://schemas.openxmlformats.org/drawingml/2006/main" prst="roundRect">
            <a:avLst>
              <a:gd name="adj" fmla="val 6977"/>
            </a:avLst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F345AF-EF01-4D08-AAF5-12D4B1713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828675"/>
            <a:ext cx="2209800" cy="47434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C8FF45"/>
          </a:solidFill>
          <a:ln xmlns:a="http://schemas.openxmlformats.org/drawingml/2006/main" w="19050">
            <a:solidFill>
              <a:srgbClr val="C8FF45"/>
            </a:solidFill>
            <a:prstDash val="solid"/>
          </a:ln>
        </p:spPr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8975cbc4934050"/>
          <a:srcRect xmlns:a="http://schemas.openxmlformats.org/drawingml/2006/main" l="19" t="0" r="1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086850" y="876300"/>
            <a:ext cx="2114550" cy="4648200"/>
          </a:xfrm>
          <a:prstGeom xmlns:a="http://schemas.openxmlformats.org/drawingml/2006/main" prst="roundRect">
            <a:avLst>
              <a:gd name="adj" fmla="val 5405"/>
            </a:avLst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EFE1BD4-40D6-4454-9254-D6F7364C2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5962650"/>
            <a:ext cx="63627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D3A44D-433D-4B39-A668-81F28F169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6191250"/>
            <a:ext cx="605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3EFE4"/>
                </a:solidFill>
              </a:defRPr>
            </a:pPr>
            <a:r>
              <a:rPr sz="1350" b="1">
                <a:solidFill>
                  <a:srgbClr val="F3EFE4"/>
                </a:solidFill>
              </a:rPr>
              <a:t>THE PRODUCT PROMISE: ONE GLANCE TO KNOW WHAT MATTERS.</a:t>
            </a:r>
          </a:p>
        </p:txBody>
      </p:sp>
    </p:spTree>
    <p:extLst>
      <p:ext uri="{BB962C8B-B14F-4D97-AF65-F5344CB8AC3E}">
        <p14:creationId xmlns:p14="http://schemas.microsoft.com/office/powerpoint/2010/main" val="158356116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EF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806A9A1-8DB4-46C1-8193-424B9A749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LIV GOLF  /  LIVE VIEWING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410A98-0DE7-47F9-8CE8-92E02E5BC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50739F-6D84-4DE3-8F36-A9EE4278B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9906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90909"/>
                </a:solidFill>
              </a:defRPr>
            </a:pPr>
            <a:r>
              <a:rPr sz="4350" b="1">
                <a:solidFill>
                  <a:srgbClr val="090909"/>
                </a:solidFill>
              </a:rPr>
              <a:t>MAKE THE SHOTGUN START</a:t>
            </a:r>
          </a:p>
          <a:p xmlns:a="http://schemas.openxmlformats.org/drawingml/2006/main">
            <a:pPr algn="l">
              <a:defRPr sz="4350" b="1">
                <a:solidFill>
                  <a:srgbClr val="090909"/>
                </a:solidFill>
              </a:defRPr>
            </a:pPr>
            <a:r>
              <a:rPr sz="4350" b="1">
                <a:solidFill>
                  <a:srgbClr val="090909"/>
                </a:solidFill>
              </a:rPr>
              <a:t>READ LIKE A STORY.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60D595-5C34-4585-9FE2-BBBCBE0BD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71675"/>
            <a:ext cx="590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9564F"/>
                </a:solidFill>
              </a:defRPr>
            </a:pPr>
            <a:r>
              <a:rPr sz="1650" b="1">
                <a:solidFill>
                  <a:srgbClr val="59564F"/>
                </a:solidFill>
              </a:rPr>
              <a:t>Three synchronized views answer the live questions in order.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CCBA3D-2B01-497E-BEA5-EA15CDB85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619375"/>
            <a:ext cx="2019300" cy="4257675"/>
          </a:xfrm>
          <a:prstGeom xmlns:a="http://schemas.openxmlformats.org/drawingml/2006/main" prst="roundRect">
            <a:avLst>
              <a:gd name="adj" fmla="val 7547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9ef7f4eb794f51"/>
          <a:srcRect xmlns:a="http://schemas.openxmlformats.org/drawingml/2006/main" l="0" t="17" r="0" b="1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2667000"/>
            <a:ext cx="1924050" cy="4162425"/>
          </a:xfrm>
          <a:prstGeom xmlns:a="http://schemas.openxmlformats.org/drawingml/2006/main" prst="roundRect">
            <a:avLst>
              <a:gd name="adj" fmla="val 5941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AD3AE9-2D1E-4BF0-9EC3-FDC6698D8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371725"/>
            <a:ext cx="2171700" cy="4591050"/>
          </a:xfrm>
          <a:prstGeom xmlns:a="http://schemas.openxmlformats.org/drawingml/2006/main" prst="roundRect">
            <a:avLst>
              <a:gd name="adj" fmla="val 7018"/>
            </a:avLst>
          </a:prstGeom>
          <a:solidFill xmlns:a="http://schemas.openxmlformats.org/drawingml/2006/main">
            <a:srgbClr val="FF3B3F"/>
          </a:solidFill>
          <a:ln xmlns:a="http://schemas.openxmlformats.org/drawingml/2006/main" w="19050">
            <a:solidFill>
              <a:srgbClr val="FF3B3F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09853f2ec34b03"/>
          <a:srcRect xmlns:a="http://schemas.openxmlformats.org/drawingml/2006/main" l="0" t="17448" r="0" b="1744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48125" y="2419350"/>
            <a:ext cx="2076450" cy="4495800"/>
          </a:xfrm>
          <a:prstGeom xmlns:a="http://schemas.openxmlformats.org/drawingml/2006/main" prst="roundRect">
            <a:avLst>
              <a:gd name="adj" fmla="val 5505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CDE0DE-E48F-4E1A-BA21-55D0D7E37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619375"/>
            <a:ext cx="2019300" cy="4257675"/>
          </a:xfrm>
          <a:prstGeom xmlns:a="http://schemas.openxmlformats.org/drawingml/2006/main" prst="roundRect">
            <a:avLst>
              <a:gd name="adj" fmla="val 7547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49722a95784dde"/>
          <a:srcRect xmlns:a="http://schemas.openxmlformats.org/drawingml/2006/main" l="0" t="17" r="0" b="1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67600" y="2667000"/>
            <a:ext cx="1924050" cy="4162425"/>
          </a:xfrm>
          <a:prstGeom xmlns:a="http://schemas.openxmlformats.org/drawingml/2006/main" prst="roundRect">
            <a:avLst>
              <a:gd name="adj" fmla="val 5941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9D85BE-88B9-4339-B0E3-7618ED76D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715000"/>
            <a:ext cx="16954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343828-B40C-4C70-9AAD-7F19AB6BC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293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C8FF45"/>
                </a:solidFill>
              </a:defRPr>
            </a:pPr>
            <a:r>
              <a:rPr sz="1425" b="1">
                <a:solidFill>
                  <a:srgbClr val="C8FF45"/>
                </a:solidFill>
              </a:rPr>
              <a:t>NOW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C4ED15-7C80-4D19-8859-8E8729075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10552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What changed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63A916-02BE-4C32-B73F-24E010F92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5715000"/>
            <a:ext cx="18478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519219-8D7F-40D7-BDFC-21E3835F7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58293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WHY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E3A083-D7D1-4F4D-8EC0-36FA003EA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6105525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What it means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4AC5A2-3A0F-4575-8288-3792CA8A8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5715000"/>
            <a:ext cx="16954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D1EE46-081E-43D2-ABEF-5DFBD496C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58293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C8FF45"/>
                </a:solidFill>
              </a:defRPr>
            </a:pPr>
            <a:r>
              <a:rPr sz="1425" b="1">
                <a:solidFill>
                  <a:srgbClr val="C8FF45"/>
                </a:solidFill>
              </a:rPr>
              <a:t>NEXT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864AF4-A433-492D-902F-AF0E7B50F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610552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Where action moves</a:t>
            </a:r>
          </a:p>
        </p:txBody>
      </p:sp>
    </p:spTree>
    <p:extLst>
      <p:ext uri="{BB962C8B-B14F-4D97-AF65-F5344CB8AC3E}">
        <p14:creationId xmlns:p14="http://schemas.microsoft.com/office/powerpoint/2010/main" val="109994681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FC1151F-7C47-46F2-B76C-91AA480D6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8D2C4"/>
                </a:solidFill>
              </a:defRPr>
            </a:pPr>
            <a:r>
              <a:rPr sz="1125" b="1">
                <a:solidFill>
                  <a:srgbClr val="D8D2C4"/>
                </a:solidFill>
              </a:rPr>
              <a:t>LIV GOLF  /  TEAM IDENTITY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C62952-9AA4-43C2-97BD-BA985F65E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D8D2C4"/>
                </a:solidFill>
              </a:defRPr>
            </a:pPr>
            <a:r>
              <a:rPr sz="1125" b="1">
                <a:solidFill>
                  <a:srgbClr val="D8D2C4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A9501A-13B0-48F4-AFDC-701E871C1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19150"/>
            <a:ext cx="49149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TEAMS ARE THE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MEMORY SYSTEM.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C4E424-5B21-45C5-B840-00051A305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266950"/>
            <a:ext cx="44386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D8D2C4"/>
                </a:solidFill>
              </a:defRPr>
            </a:pPr>
            <a:r>
              <a:rPr sz="1725" b="1">
                <a:solidFill>
                  <a:srgbClr val="D8D2C4"/>
                </a:solidFill>
              </a:rPr>
              <a:t>Rosters change. Venues move. A team gives fans one stable thing to follow across the season.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CCE392-FF6F-4407-8F01-D2A3787F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957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FB98E3-4D85-430A-869A-3F44F1FD3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29025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SIGNATURE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A37334-A612-40B6-9BC0-431590F64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629025"/>
            <a:ext cx="2476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B978E"/>
                </a:solidFill>
              </a:defRPr>
            </a:pPr>
            <a:r>
              <a:rPr sz="1350" b="0">
                <a:solidFill>
                  <a:srgbClr val="9B978E"/>
                </a:solidFill>
              </a:rPr>
              <a:t>A distinct visual world.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B4209D-FCC9-4B7A-8262-508670556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352925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34B2E9-FAED-4ED0-BFC5-AE99EECB8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86250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SQUAD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E2220A-AAD4-4BF3-B20C-D0A0B2543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286250"/>
            <a:ext cx="2476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B978E"/>
                </a:solidFill>
              </a:defRPr>
            </a:pPr>
            <a:r>
              <a:rPr sz="1350" b="0">
                <a:solidFill>
                  <a:srgbClr val="9B978E"/>
                </a:solidFill>
              </a:rPr>
              <a:t>People and chemistry.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A42E61-3A0D-4BDC-8C0C-7D6B8C88E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6CC758-0801-4B2F-B8AC-D2AB49A79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43475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SEASON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7C35EE-A565-4A49-B886-4BCA10E02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43475"/>
            <a:ext cx="2476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9B978E"/>
                </a:solidFill>
              </a:defRPr>
            </a:pPr>
            <a:r>
              <a:rPr sz="1350" b="0">
                <a:solidFill>
                  <a:srgbClr val="9B978E"/>
                </a:solidFill>
              </a:rPr>
              <a:t>A record that compounds.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CAC93D-3FF0-421E-BEE7-FB894A485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942975"/>
            <a:ext cx="1981200" cy="4181475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C8FF45"/>
          </a:solidFill>
          <a:ln xmlns:a="http://schemas.openxmlformats.org/drawingml/2006/main" w="19050">
            <a:solidFill>
              <a:srgbClr val="C8FF45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9b576c6508414e"/>
          <a:srcRect xmlns:a="http://schemas.openxmlformats.org/drawingml/2006/main" l="189" t="0" r="18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91150" y="990600"/>
            <a:ext cx="1885950" cy="4086225"/>
          </a:xfrm>
          <a:prstGeom xmlns:a="http://schemas.openxmlformats.org/drawingml/2006/main" prst="roundRect">
            <a:avLst>
              <a:gd name="adj" fmla="val 6061"/>
            </a:avLst>
          </a:prstGeom>
        </p:spPr>
      </p:pic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19b0b824c64f97"/>
          <a:stretch xmlns:a="http://schemas.openxmlformats.org/drawingml/2006/main"/>
        </p:blipFill>
        <p:spPr>
          <a:xfrm xmlns:a="http://schemas.openxmlformats.org/drawingml/2006/main">
            <a:off x="7823510" y="904875"/>
            <a:ext cx="1145554" cy="5257800"/>
          </a:xfrm>
          <a:prstGeom xmlns:a="http://schemas.openxmlformats.org/drawingml/2006/main" prst="roundRect">
            <a:avLst>
              <a:gd name="adj" fmla="val 7273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E60EE2-FCCF-4177-86B6-67EADD291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1571625"/>
            <a:ext cx="1981200" cy="4238625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3B3F"/>
          </a:solidFill>
          <a:ln xmlns:a="http://schemas.openxmlformats.org/drawingml/2006/main" w="19050">
            <a:solidFill>
              <a:srgbClr val="FF3B3F"/>
            </a:solidFill>
            <a:prstDash val="solid"/>
          </a:ln>
        </p:spPr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477fb3a8874843"/>
          <a:srcRect xmlns:a="http://schemas.openxmlformats.org/drawingml/2006/main" l="0" t="10" r="0" b="1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505950" y="1619250"/>
            <a:ext cx="1885950" cy="4143375"/>
          </a:xfrm>
          <a:prstGeom xmlns:a="http://schemas.openxmlformats.org/drawingml/2006/main" prst="roundRect">
            <a:avLst>
              <a:gd name="adj" fmla="val 6061"/>
            </a:avLst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96A1D3-7C4D-43AE-86A2-34D4DEB10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3911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8FF45"/>
                </a:solidFill>
              </a:defRPr>
            </a:pPr>
            <a:r>
              <a:rPr sz="1350" b="1">
                <a:solidFill>
                  <a:srgbClr val="C8FF45"/>
                </a:solidFill>
              </a:rPr>
              <a:t>SIGNATURE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8D635C-5D88-4102-AB2E-CC9DBECB0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63436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8D2C4"/>
                </a:solidFill>
              </a:defRPr>
            </a:pPr>
            <a:r>
              <a:rPr sz="1350" b="1">
                <a:solidFill>
                  <a:srgbClr val="D8D2C4"/>
                </a:solidFill>
              </a:rPr>
              <a:t>DEPTH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3C50E8-BC21-430A-9229-981873E05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0769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3B3F"/>
                </a:solidFill>
              </a:defRPr>
            </a:pPr>
            <a:r>
              <a:rPr sz="1350" b="1">
                <a:solidFill>
                  <a:srgbClr val="FF3B3F"/>
                </a:solidFill>
              </a:rPr>
              <a:t>SQUAD</a:t>
            </a:r>
          </a:p>
        </p:txBody>
      </p:sp>
    </p:spTree>
    <p:extLst>
      <p:ext uri="{BB962C8B-B14F-4D97-AF65-F5344CB8AC3E}">
        <p14:creationId xmlns:p14="http://schemas.microsoft.com/office/powerpoint/2010/main" val="16352606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C8FF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B836930-DFDC-4B0C-800B-9AD97DC32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LIV GOLF  /  PERSONALISATION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036497-079C-4FD7-A092-150222871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1106F1-C5DC-4F19-8BCA-D834AC22D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876300"/>
            <a:ext cx="51054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90909"/>
                </a:solidFill>
              </a:defRPr>
            </a:pPr>
            <a:r>
              <a:rPr sz="3600" b="1">
                <a:solidFill>
                  <a:srgbClr val="090909"/>
                </a:solidFill>
              </a:rPr>
              <a:t>PERSONALISATION</a:t>
            </a:r>
          </a:p>
          <a:p xmlns:a="http://schemas.openxmlformats.org/drawingml/2006/main">
            <a:pPr algn="l">
              <a:defRPr sz="3600" b="1">
                <a:solidFill>
                  <a:srgbClr val="090909"/>
                </a:solidFill>
              </a:defRPr>
            </a:pPr>
            <a:r>
              <a:rPr sz="3600" b="1">
                <a:solidFill>
                  <a:srgbClr val="090909"/>
                </a:solidFill>
              </a:rPr>
              <a:t>TURNS NOISE</a:t>
            </a:r>
          </a:p>
          <a:p xmlns:a="http://schemas.openxmlformats.org/drawingml/2006/main">
            <a:pPr algn="l">
              <a:defRPr sz="3600" b="1">
                <a:solidFill>
                  <a:srgbClr val="090909"/>
                </a:solidFill>
              </a:defRPr>
            </a:pPr>
            <a:r>
              <a:rPr sz="3600" b="1">
                <a:solidFill>
                  <a:srgbClr val="090909"/>
                </a:solidFill>
              </a:rPr>
              <a:t>INTO RIVALRY.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CC20B1-48AC-4EF2-8C66-8331B1CF3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33700"/>
            <a:ext cx="447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90909"/>
                </a:solidFill>
              </a:defRPr>
            </a:pPr>
            <a:r>
              <a:rPr sz="1875" b="1">
                <a:solidFill>
                  <a:srgbClr val="090909"/>
                </a:solidFill>
              </a:rPr>
              <a:t>Choose a team. Follow two players. See the match through that lens.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2CC5D3-C8B1-40B3-BDDF-9AE122840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95750"/>
            <a:ext cx="424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67F1ED-5131-4CA7-B207-EE450E240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3434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90909"/>
                </a:solidFill>
              </a:defRPr>
            </a:pPr>
            <a:r>
              <a:rPr sz="1275" b="1">
                <a:solidFill>
                  <a:srgbClr val="090909"/>
                </a:solidFill>
              </a:rPr>
              <a:t>YOUR DEFAULT MATCHDAY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71ECC7-7E12-48E7-9455-52BFD0E60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714875"/>
            <a:ext cx="43434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9564F"/>
                </a:solidFill>
              </a:defRPr>
            </a:pPr>
            <a:r>
              <a:rPr sz="1575" b="1">
                <a:solidFill>
                  <a:srgbClr val="59564F"/>
                </a:solidFill>
              </a:rPr>
              <a:t>Your team  /  your players  /  your live implications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8F09B9-F187-4862-BF35-E2E95BD83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0"/>
            <a:ext cx="6286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EEFA9D-3265-493C-9C55-3525A4752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942975"/>
            <a:ext cx="2152650" cy="4572000"/>
          </a:xfrm>
          <a:prstGeom xmlns:a="http://schemas.openxmlformats.org/drawingml/2006/main" prst="roundRect">
            <a:avLst>
              <a:gd name="adj" fmla="val 7080"/>
            </a:avLst>
          </a:prstGeom>
          <a:solidFill xmlns:a="http://schemas.openxmlformats.org/drawingml/2006/main">
            <a:srgbClr val="F3EFE4"/>
          </a:solidFill>
          <a:ln xmlns:a="http://schemas.openxmlformats.org/drawingml/2006/main" w="19050">
            <a:solidFill>
              <a:srgbClr val="F3EFE4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43bd1ff8f6487f"/>
          <a:srcRect xmlns:a="http://schemas.openxmlformats.org/drawingml/2006/main" l="272" t="0" r="2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62700" y="990600"/>
            <a:ext cx="2057400" cy="4476750"/>
          </a:xfrm>
          <a:prstGeom xmlns:a="http://schemas.openxmlformats.org/drawingml/2006/main" prst="roundRect">
            <a:avLst>
              <a:gd name="adj" fmla="val 5556"/>
            </a:avLst>
          </a:prstGeom>
        </p:spPr>
      </p:pic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5d0dfeb33a4c9e"/>
          <a:stretch xmlns:a="http://schemas.openxmlformats.org/drawingml/2006/main"/>
        </p:blipFill>
        <p:spPr>
          <a:xfrm xmlns:a="http://schemas.openxmlformats.org/drawingml/2006/main">
            <a:off x="8616843" y="838200"/>
            <a:ext cx="1321014" cy="5219700"/>
          </a:xfrm>
          <a:prstGeom xmlns:a="http://schemas.openxmlformats.org/drawingml/2006/main" prst="roundRect">
            <a:avLst>
              <a:gd name="adj" fmla="val 8571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A5027A-56FC-49CE-A259-6288D9624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86975" y="1514475"/>
            <a:ext cx="1752600" cy="37338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3B3F"/>
          </a:solidFill>
          <a:ln xmlns:a="http://schemas.openxmlformats.org/drawingml/2006/main" w="19050">
            <a:solidFill>
              <a:srgbClr val="FF3B3F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bb0c94c89346c6"/>
          <a:srcRect xmlns:a="http://schemas.openxmlformats.org/drawingml/2006/main" l="27" t="0" r="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134600" y="1562100"/>
            <a:ext cx="1657350" cy="3638550"/>
          </a:xfrm>
          <a:prstGeom xmlns:a="http://schemas.openxmlformats.org/drawingml/2006/main" prst="roundRect">
            <a:avLst>
              <a:gd name="adj" fmla="val 6897"/>
            </a:avLst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C68D3D-16C7-424C-9437-DA3DDF864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7340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8FF45"/>
                </a:solidFill>
              </a:defRPr>
            </a:pPr>
            <a:r>
              <a:rPr sz="1350" b="1">
                <a:solidFill>
                  <a:srgbClr val="C8FF45"/>
                </a:solidFill>
              </a:rPr>
              <a:t>FOLLOW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3A3B51-09D3-4568-9C20-5C94BD8F9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6191250"/>
            <a:ext cx="133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8D2C4"/>
                </a:solidFill>
              </a:defRPr>
            </a:pPr>
            <a:r>
              <a:rPr sz="1350" b="1">
                <a:solidFill>
                  <a:srgbClr val="D8D2C4"/>
                </a:solidFill>
              </a:rPr>
              <a:t>KNOW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C5A739-3195-48A5-A6AC-DC81C74E5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5448300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3B3F"/>
                </a:solidFill>
              </a:defRPr>
            </a:pPr>
            <a:r>
              <a:rPr sz="1350" b="1">
                <a:solidFill>
                  <a:srgbClr val="FF3B3F"/>
                </a:solidFill>
              </a:rPr>
              <a:t>FEEL</a:t>
            </a:r>
          </a:p>
        </p:txBody>
      </p:sp>
    </p:spTree>
    <p:extLst>
      <p:ext uri="{BB962C8B-B14F-4D97-AF65-F5344CB8AC3E}">
        <p14:creationId xmlns:p14="http://schemas.microsoft.com/office/powerpoint/2010/main" val="155093349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EF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26137B1-85FD-419A-9D34-70E8DB3F0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LIV GOLF  /  COMMERCIAL LOOP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516EDB-46AA-4434-8ACF-7525FF193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853DE5-0D62-446C-A5E9-5BC8AEDAD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66750"/>
            <a:ext cx="84772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90909"/>
                </a:solidFill>
              </a:defRPr>
            </a:pPr>
            <a:r>
              <a:rPr sz="4350" b="1">
                <a:solidFill>
                  <a:srgbClr val="090909"/>
                </a:solidFill>
              </a:rPr>
              <a:t>MONETISE THE MOMENT</a:t>
            </a:r>
          </a:p>
          <a:p xmlns:a="http://schemas.openxmlformats.org/drawingml/2006/main">
            <a:pPr algn="l">
              <a:defRPr sz="4350" b="1">
                <a:solidFill>
                  <a:srgbClr val="090909"/>
                </a:solidFill>
              </a:defRPr>
            </a:pPr>
            <a:r>
              <a:rPr sz="4350" b="1">
                <a:solidFill>
                  <a:srgbClr val="090909"/>
                </a:solidFill>
              </a:rPr>
              <a:t>WITHOUT BREAKING IT.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0186B8-B2E3-4FEA-961B-36DF2E812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14525"/>
            <a:ext cx="685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9564F"/>
                </a:solidFill>
              </a:defRPr>
            </a:pPr>
            <a:r>
              <a:rPr sz="1725" b="1">
                <a:solidFill>
                  <a:srgbClr val="59564F"/>
                </a:solidFill>
              </a:rPr>
              <a:t>Every transaction should feel like the next natural fan action.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A7169E-79DB-4F72-A82A-337695DDF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495550"/>
            <a:ext cx="2000250" cy="421957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9d2b7bf8cb4d99"/>
          <a:srcRect xmlns:a="http://schemas.openxmlformats.org/drawingml/2006/main" l="21" t="0" r="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8200" y="2543175"/>
            <a:ext cx="1905000" cy="4124325"/>
          </a:xfrm>
          <a:prstGeom xmlns:a="http://schemas.openxmlformats.org/drawingml/2006/main" prst="roundRect">
            <a:avLst>
              <a:gd name="adj" fmla="val 6000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168DD4-BE94-4D1A-8064-DB15179C1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400300"/>
            <a:ext cx="2038350" cy="4343400"/>
          </a:xfrm>
          <a:prstGeom xmlns:a="http://schemas.openxmlformats.org/drawingml/2006/main" prst="roundRect">
            <a:avLst>
              <a:gd name="adj" fmla="val 7477"/>
            </a:avLst>
          </a:prstGeom>
          <a:solidFill xmlns:a="http://schemas.openxmlformats.org/drawingml/2006/main">
            <a:srgbClr val="FF3B3F"/>
          </a:solidFill>
          <a:ln xmlns:a="http://schemas.openxmlformats.org/drawingml/2006/main" w="19050">
            <a:solidFill>
              <a:srgbClr val="FF3B3F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48b0250d664b10"/>
          <a:srcRect xmlns:a="http://schemas.openxmlformats.org/drawingml/2006/main" l="75" t="0" r="7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76775" y="2447925"/>
            <a:ext cx="1943100" cy="4248150"/>
          </a:xfrm>
          <a:prstGeom xmlns:a="http://schemas.openxmlformats.org/drawingml/2006/main" prst="roundRect">
            <a:avLst>
              <a:gd name="adj" fmla="val 588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F1AE90-5D9E-4783-B247-EC71167DA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2495550"/>
            <a:ext cx="2000250" cy="4219575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2c7a7abc6f4c81"/>
          <a:srcRect xmlns:a="http://schemas.openxmlformats.org/drawingml/2006/main" l="21" t="0" r="2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686800" y="2543175"/>
            <a:ext cx="1905000" cy="4124325"/>
          </a:xfrm>
          <a:prstGeom xmlns:a="http://schemas.openxmlformats.org/drawingml/2006/main" prst="roundRect">
            <a:avLst>
              <a:gd name="adj" fmla="val 6000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FD7238-5BC4-48A7-A395-4FE8EB909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2194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90909"/>
                </a:solidFill>
              </a:defRPr>
            </a:pPr>
            <a:r>
              <a:rPr sz="1575" b="1">
                <a:solidFill>
                  <a:srgbClr val="090909"/>
                </a:solidFill>
              </a:rPr>
              <a:t>ACCESS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76675C-50C2-4CCE-BC37-6AB3887EF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600450"/>
            <a:ext cx="1466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9564F"/>
                </a:solidFill>
              </a:defRPr>
            </a:pPr>
            <a:r>
              <a:rPr sz="1350" b="1">
                <a:solidFill>
                  <a:srgbClr val="59564F"/>
                </a:solidFill>
              </a:rPr>
              <a:t>Event pass or season membership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56D67B-C82B-4FA2-B3E0-2FB0A8F19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2194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3B3F"/>
                </a:solidFill>
              </a:defRPr>
            </a:pPr>
            <a:r>
              <a:rPr sz="1575" b="1">
                <a:solidFill>
                  <a:srgbClr val="FF3B3F"/>
                </a:solidFill>
              </a:rPr>
              <a:t>BELONG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6C258A-CBF1-4A4C-9279-B3C7A6F03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600450"/>
            <a:ext cx="1466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9564F"/>
                </a:solidFill>
              </a:defRPr>
            </a:pPr>
            <a:r>
              <a:rPr sz="1350" b="1">
                <a:solidFill>
                  <a:srgbClr val="59564F"/>
                </a:solidFill>
              </a:rPr>
              <a:t>Team drops and player experiences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88978C-1302-48C3-87D6-B450CFED4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2194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90909"/>
                </a:solidFill>
              </a:defRPr>
            </a:pPr>
            <a:r>
              <a:rPr sz="1575" b="1">
                <a:solidFill>
                  <a:srgbClr val="090909"/>
                </a:solidFill>
              </a:rPr>
              <a:t>COLLECT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C532F6-58ED-466D-BCEB-B455F1BBB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3600450"/>
            <a:ext cx="14668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9564F"/>
                </a:solidFill>
              </a:defRPr>
            </a:pPr>
            <a:r>
              <a:rPr sz="1350" b="1">
                <a:solidFill>
                  <a:srgbClr val="59564F"/>
                </a:solidFill>
              </a:rPr>
              <a:t>One checkout, saved intent</a:t>
            </a:r>
          </a:p>
        </p:txBody>
      </p:sp>
    </p:spTree>
    <p:extLst>
      <p:ext uri="{BB962C8B-B14F-4D97-AF65-F5344CB8AC3E}">
        <p14:creationId xmlns:p14="http://schemas.microsoft.com/office/powerpoint/2010/main" val="22261308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9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1096C42-81EA-4559-8EB8-951635E4F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8D2C4"/>
                </a:solidFill>
              </a:defRPr>
            </a:pPr>
            <a:r>
              <a:rPr sz="1125" b="1">
                <a:solidFill>
                  <a:srgbClr val="D8D2C4"/>
                </a:solidFill>
              </a:rPr>
              <a:t>LIV GOLF  /  ILLUSTRATIVE COMMERCIAL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9D2560-D60F-4725-91A8-D17C8CBD9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D8D2C4"/>
                </a:solidFill>
              </a:defRPr>
            </a:pPr>
            <a:r>
              <a:rPr sz="1125" b="1">
                <a:solidFill>
                  <a:srgbClr val="D8D2C4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73BBAC-6A90-4B81-A378-17370E945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42950"/>
            <a:ext cx="5810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FREQUENCY MAKES</a:t>
            </a:r>
          </a:p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THE MODEL WORK.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E353C0-A514-492A-91C2-556A8A333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38350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8D2C4"/>
                </a:solidFill>
              </a:defRPr>
            </a:pPr>
            <a:r>
              <a:rPr sz="1650" b="1">
                <a:solidFill>
                  <a:srgbClr val="D8D2C4"/>
                </a:solidFill>
              </a:rPr>
              <a:t>Three revenue pools grow from the same known-fan base.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9EB2DC-00C8-441E-96CC-FBE651C52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76550"/>
            <a:ext cx="161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C8FF45"/>
                </a:solidFill>
              </a:defRPr>
            </a:pPr>
            <a:r>
              <a:rPr sz="3150" b="1">
                <a:solidFill>
                  <a:srgbClr val="C8FF45"/>
                </a:solidFill>
              </a:rPr>
              <a:t>£1.0m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B1ED0E-4DA3-4536-AB66-51B102CB2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8956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DIRECT ACCESS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D28CAC-47C9-4C2B-9A0F-ABA08B15B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362325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B978E"/>
                </a:solidFill>
              </a:defRPr>
            </a:pPr>
            <a:r>
              <a:rPr sz="1275" b="0">
                <a:solidFill>
                  <a:srgbClr val="9B978E"/>
                </a:solidFill>
              </a:rPr>
              <a:t>1.0m eligible viewers × 12% registered × 20% buying × £42 annual digital spend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9C2AEF-0FA3-45AE-B770-611B24CFC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90950"/>
            <a:ext cx="5676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F207BF-E9A7-4773-865A-D8EC42F0F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14775"/>
            <a:ext cx="161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3B3F"/>
                </a:solidFill>
              </a:defRPr>
            </a:pPr>
            <a:r>
              <a:rPr sz="3150" b="1">
                <a:solidFill>
                  <a:srgbClr val="FF3B3F"/>
                </a:solidFill>
              </a:rPr>
              <a:t>£2.6m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070DF7-33ED-4E42-B7CD-1FFA7021C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933825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TEAM COMMERCE GMV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C8CF24-2DBB-4D01-8E96-BE24A015E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440055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B978E"/>
                </a:solidFill>
              </a:defRPr>
            </a:pPr>
            <a:r>
              <a:rPr sz="1275" b="0">
                <a:solidFill>
                  <a:srgbClr val="9B978E"/>
                </a:solidFill>
              </a:rPr>
              <a:t>40k annual orders × £65 average order value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A3BE98-F8EC-4A50-AF87-C9F73CA67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829175"/>
            <a:ext cx="5676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16D6B4-952D-49DF-9B3A-096D2D2C5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953000"/>
            <a:ext cx="161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£1.5m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21578D-A21D-4F7D-A265-E0631F98C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497205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MATCHDAY SPONSOR</a:t>
            </a:r>
          </a:p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INVENTORY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4226C0-112B-45BC-B215-0EA269C95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438775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B978E"/>
                </a:solidFill>
              </a:defRPr>
            </a:pPr>
            <a:r>
              <a:rPr sz="1275" b="0">
                <a:solidFill>
                  <a:srgbClr val="9B978E"/>
                </a:solidFill>
              </a:rPr>
              <a:t>6 integrated packages × £250k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1EC8A7-86DC-4D9A-BE50-031A154B4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0"/>
            <a:ext cx="5200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3B3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d87dd9a5394ca2"/>
          <a:stretch xmlns:a="http://schemas.openxmlformats.org/drawingml/2006/main"/>
        </p:blipFill>
        <p:spPr>
          <a:xfrm xmlns:a="http://schemas.openxmlformats.org/drawingml/2006/main">
            <a:off x="8193718" y="361950"/>
            <a:ext cx="2814964" cy="61341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AD2BEA-B538-4C85-AB5E-5437D9014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953000"/>
            <a:ext cx="236220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6FCEB9-5685-4D21-8C4E-AA6AF0E04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5153025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8FF45"/>
                </a:solidFill>
              </a:defRPr>
            </a:pPr>
            <a:r>
              <a:rPr sz="1200" b="1">
                <a:solidFill>
                  <a:srgbClr val="C8FF45"/>
                </a:solidFill>
              </a:rPr>
              <a:t>THE PRINCIPLE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DF3C37-9D91-48AF-9249-EF8D5A4D9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5486400"/>
            <a:ext cx="19240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Monetise repeated attention—not a one-off download.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059425-0D43-4375-8080-D9145A936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86525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8D2C4"/>
                </a:solidFill>
              </a:defRPr>
            </a:pPr>
            <a:r>
              <a:rPr sz="1125" b="1">
                <a:solidFill>
                  <a:srgbClr val="D8D2C4"/>
                </a:solidFill>
              </a:rPr>
              <a:t>Illustrative concept model — not a forecast.</a:t>
            </a:r>
          </a:p>
        </p:txBody>
      </p:sp>
    </p:spTree>
    <p:extLst>
      <p:ext uri="{BB962C8B-B14F-4D97-AF65-F5344CB8AC3E}">
        <p14:creationId xmlns:p14="http://schemas.microsoft.com/office/powerpoint/2010/main" val="166816803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3B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E3920A3-4341-4B1F-82CB-D5793EF17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LIV GOLF  /  PROPOSED PILOT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628671-6BE4-4C43-8D63-AD38BD834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2667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9A0567-E79D-429E-A544-2C04A3518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04850"/>
            <a:ext cx="8382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90909"/>
                </a:solidFill>
              </a:defRPr>
            </a:pPr>
            <a:r>
              <a:rPr sz="3600" b="1">
                <a:solidFill>
                  <a:srgbClr val="090909"/>
                </a:solidFill>
              </a:rPr>
              <a:t>LAUNCH THREE EVENTS.</a:t>
            </a:r>
          </a:p>
          <a:p xmlns:a="http://schemas.openxmlformats.org/drawingml/2006/main">
            <a:pPr algn="l">
              <a:defRPr sz="3600" b="1">
                <a:solidFill>
                  <a:srgbClr val="090909"/>
                </a:solidFill>
              </a:defRPr>
            </a:pPr>
            <a:r>
              <a:rPr sz="3600" b="1">
                <a:solidFill>
                  <a:srgbClr val="090909"/>
                </a:solidFill>
              </a:rPr>
              <a:t>PROVE THREE BEHAVIOURS.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2BBA82-18E1-4FD2-94A3-3D0356C4A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812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90909"/>
                </a:solidFill>
              </a:defRPr>
            </a:pPr>
            <a:r>
              <a:rPr sz="1650" b="1">
                <a:solidFill>
                  <a:srgbClr val="090909"/>
                </a:solidFill>
              </a:rPr>
              <a:t>One decision gate after the third event.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CB116B-39D3-4D59-88FC-5E401921E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62250"/>
            <a:ext cx="2762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FC006A-67F3-4D86-BED5-7E6937320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527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C8FF45"/>
                </a:solidFill>
              </a:defRPr>
            </a:pPr>
            <a:r>
              <a:rPr sz="1425" b="1">
                <a:solidFill>
                  <a:srgbClr val="C8FF45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00199C-2E6E-4DDB-94AA-98B3E781A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2343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CLARITY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01B4A1-19FF-4D9E-8D95-4A71EA1C4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52875"/>
            <a:ext cx="2324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8D2C4"/>
                </a:solidFill>
              </a:defRPr>
            </a:pPr>
            <a:r>
              <a:rPr sz="1425" b="1">
                <a:solidFill>
                  <a:srgbClr val="D8D2C4"/>
                </a:solidFill>
              </a:rPr>
              <a:t>Can fans explain who leads and why?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F3838D-2F75-401B-95A7-8D6835734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95850"/>
            <a:ext cx="2324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8FF45"/>
                </a:solidFill>
              </a:defRPr>
            </a:pPr>
            <a:r>
              <a:rPr sz="1575" b="1">
                <a:solidFill>
                  <a:srgbClr val="C8FF45"/>
                </a:solidFill>
              </a:rPr>
              <a:t>≥70% task success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6E88BA-E419-4A57-9700-036B0B508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762250"/>
            <a:ext cx="2762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E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E543E3-F6A1-4F7C-9244-FF54507DA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9527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3B3F"/>
                </a:solidFill>
              </a:defRPr>
            </a:pPr>
            <a:r>
              <a:rPr sz="1425" b="1">
                <a:solidFill>
                  <a:srgbClr val="FF3B3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186227-21A4-4A07-B6E6-951959D46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371850"/>
            <a:ext cx="2343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90909"/>
                </a:solidFill>
              </a:defRPr>
            </a:pPr>
            <a:r>
              <a:rPr sz="3000" b="1">
                <a:solidFill>
                  <a:srgbClr val="090909"/>
                </a:solidFill>
              </a:rPr>
              <a:t>HABIT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AF3DD6-F3BE-486E-A017-65863FE29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952875"/>
            <a:ext cx="2324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59564F"/>
                </a:solidFill>
              </a:defRPr>
            </a:pPr>
            <a:r>
              <a:rPr sz="1425" b="1">
                <a:solidFill>
                  <a:srgbClr val="59564F"/>
                </a:solidFill>
              </a:rPr>
              <a:t>Do fans choose a team or player lens?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1EF9D2-F5E9-43D6-B09C-4C2915099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895850"/>
            <a:ext cx="2324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3B3F"/>
                </a:solidFill>
              </a:defRPr>
            </a:pPr>
            <a:r>
              <a:rPr sz="1575" b="1">
                <a:solidFill>
                  <a:srgbClr val="FF3B3F"/>
                </a:solidFill>
              </a:rPr>
              <a:t>≥30% follow rate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3DD099-CAD5-44B5-8ED0-EC2161851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762250"/>
            <a:ext cx="2762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9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F69B9B6-F387-4D46-9DB7-883347D47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9527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C8FF45"/>
                </a:solidFill>
              </a:defRPr>
            </a:pPr>
            <a:r>
              <a:rPr sz="1425" b="1">
                <a:solidFill>
                  <a:srgbClr val="C8FF45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613F41-7B0B-487C-81A2-02F8FFF6A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371850"/>
            <a:ext cx="2343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VALUE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C11EA0-432C-4E88-A925-AC3D86A95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952875"/>
            <a:ext cx="2324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8D2C4"/>
                </a:solidFill>
              </a:defRPr>
            </a:pPr>
            <a:r>
              <a:rPr sz="1425" b="1">
                <a:solidFill>
                  <a:srgbClr val="D8D2C4"/>
                </a:solidFill>
              </a:rPr>
              <a:t>Will engaged fans take a paid action?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FC797E-59D7-4CEF-9260-31F18BAAF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895850"/>
            <a:ext cx="2324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8FF45"/>
                </a:solidFill>
              </a:defRPr>
            </a:pPr>
            <a:r>
              <a:rPr sz="1575" b="1">
                <a:solidFill>
                  <a:srgbClr val="C8FF45"/>
                </a:solidFill>
              </a:rPr>
              <a:t>≥8% action rate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C26B52-96F5-4CD4-BA2E-AA35018E1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86975" y="1619250"/>
            <a:ext cx="1543050" cy="3257550"/>
          </a:xfrm>
          <a:prstGeom xmlns:a="http://schemas.openxmlformats.org/drawingml/2006/main" prst="roundRect">
            <a:avLst>
              <a:gd name="adj" fmla="val 9877"/>
            </a:avLst>
          </a:prstGeom>
          <a:solidFill xmlns:a="http://schemas.openxmlformats.org/drawingml/2006/main">
            <a:srgbClr val="090909"/>
          </a:solidFill>
          <a:ln xmlns:a="http://schemas.openxmlformats.org/drawingml/2006/main" w="19050">
            <a:solidFill>
              <a:srgbClr val="090909"/>
            </a:solidFill>
            <a:prstDash val="solid"/>
          </a:ln>
        </p:spPr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f82d50a13f44bc"/>
          <a:srcRect xmlns:a="http://schemas.openxmlformats.org/drawingml/2006/main" l="0" t="87" r="0" b="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134600" y="1666875"/>
            <a:ext cx="1447800" cy="3162300"/>
          </a:xfrm>
          <a:prstGeom xmlns:a="http://schemas.openxmlformats.org/drawingml/2006/main" prst="roundRect">
            <a:avLst>
              <a:gd name="adj" fmla="val 7895"/>
            </a:avLst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D676E3-A5C5-4AF5-820D-C5474B774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3619500"/>
            <a:ext cx="1314450" cy="2743200"/>
          </a:xfrm>
          <a:prstGeom xmlns:a="http://schemas.openxmlformats.org/drawingml/2006/main" prst="roundRect">
            <a:avLst>
              <a:gd name="adj" fmla="val 11594"/>
            </a:avLst>
          </a:prstGeom>
          <a:solidFill xmlns:a="http://schemas.openxmlformats.org/drawingml/2006/main">
            <a:srgbClr val="C8FF45"/>
          </a:solidFill>
          <a:ln xmlns:a="http://schemas.openxmlformats.org/drawingml/2006/main" w="19050">
            <a:solidFill>
              <a:srgbClr val="C8FF45"/>
            </a:solidFill>
            <a:prstDash val="solid"/>
          </a:ln>
        </p:spPr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2118d83cad4206"/>
          <a:srcRect xmlns:a="http://schemas.openxmlformats.org/drawingml/2006/main" l="179" t="0" r="17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363200" y="3667125"/>
            <a:ext cx="1219200" cy="2647950"/>
          </a:xfrm>
          <a:prstGeom xmlns:a="http://schemas.openxmlformats.org/drawingml/2006/main" prst="roundRect">
            <a:avLst>
              <a:gd name="adj" fmla="val 9375"/>
            </a:avLst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B86EB3-58E0-4071-A71F-493A811A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578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90909"/>
                </a:solidFill>
              </a:defRPr>
            </a:pPr>
            <a:r>
              <a:rPr sz="1275" b="1">
                <a:solidFill>
                  <a:srgbClr val="090909"/>
                </a:solidFill>
              </a:rPr>
              <a:t>PROPOSED SUCCESS GATES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F3ABD49-B51A-493E-82CB-317A6F26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981700"/>
            <a:ext cx="657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90909"/>
                </a:solidFill>
              </a:defRPr>
            </a:pPr>
            <a:r>
              <a:rPr sz="1350" b="1">
                <a:solidFill>
                  <a:srgbClr val="090909"/>
                </a:solidFill>
              </a:rPr>
              <a:t>Validate targets against prototype and live-event analytics.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D827524-D954-40C6-8DD3-651DD3FEC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86525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9564F"/>
                </a:solidFill>
              </a:defRPr>
            </a:pPr>
            <a:r>
              <a:rPr sz="1125" b="1">
                <a:solidFill>
                  <a:srgbClr val="59564F"/>
                </a:solidFill>
              </a:rPr>
              <a:t>Illustrative concept model — not a forecast.</a:t>
            </a:r>
          </a:p>
        </p:txBody>
      </p:sp>
    </p:spTree>
    <p:extLst>
      <p:ext uri="{BB962C8B-B14F-4D97-AF65-F5344CB8AC3E}">
        <p14:creationId xmlns:p14="http://schemas.microsoft.com/office/powerpoint/2010/main" val="1268251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2026-07-13T22:52:46.8680000Z</dcterms:created>
  <dcterms:modified xsi:type="dcterms:W3CDTF">2026-07-13T22:52:46.8680000Z</dcterms:modified>
</coreProperties>
</file>