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1: Make matchday one connected experience. Independent agency concept; all interface data and assumptions are illustrative.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10: Approve one club. One stadium. Three matches. Independent agency concept; all interface data and assumptions are illustrative.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2: The opportunity is to carry supporter context across every hand-off. Independent agency concept; all interface data and assumptions are illustrative.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3: The product should change with the match clock. Independent agency concept; all interface data and assumptions are illustrative.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4: One home gets supporters to the next useful action. Independent agency concept; all interface data and assumptions are illustrative.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5: A ticket should unlock more than a seat. Independent agency concept; all interface data and assumptions are illustrative.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6: Live context should add to the game — not compete with it. Independent agency concept; all interface data and assumptions are illustrative.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7: Stadium services should feel like part of the match. Independent agency concept; all interface data and assumptions are illustrative.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8: Every visit can compound into value and belonging. Independent agency concept; all interface data and assumptions are illustrative.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9: Three home matches can test access, engagement, and action. Independent agency concept; all interface data and assumptions are illustrative.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13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35240" y="274320"/>
            <a:ext cx="3977640" cy="3977640"/>
          </a:xfrm>
          <a:prstGeom prst="ellipse">
            <a:avLst/>
          </a:prstGeom>
          <a:solidFill>
            <a:srgbClr val="146EF5">
              <a:alpha val="23000"/>
            </a:srgbClr>
          </a:solidFill>
          <a:ln w="12700">
            <a:solidFill>
              <a:srgbClr val="146EF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235440" y="3337560"/>
            <a:ext cx="2057400" cy="2057400"/>
          </a:xfrm>
          <a:prstGeom prst="ellipse">
            <a:avLst/>
          </a:prstGeom>
          <a:solidFill>
            <a:srgbClr val="3D195B">
              <a:alpha val="58000"/>
            </a:srgbClr>
          </a:solidFill>
          <a:ln w="12700">
            <a:solidFill>
              <a:srgbClr val="3D195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30352" y="457200"/>
            <a:ext cx="2331720" cy="310896"/>
          </a:xfrm>
          <a:prstGeom prst="roundRect">
            <a:avLst>
              <a:gd name="adj" fmla="val 23529"/>
            </a:avLst>
          </a:prstGeom>
          <a:solidFill>
            <a:srgbClr val="06265F"/>
          </a:solidFill>
          <a:ln w="12700">
            <a:solidFill>
              <a:srgbClr val="27467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493776"/>
            <a:ext cx="20299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spc="115" kern="0" dirty="0">
                <a:solidFill>
                  <a:srgbClr val="18B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FOOTBALL SMART-STADIUM PROPOSAL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30352" y="1078992"/>
            <a:ext cx="5989320" cy="138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4600" b="1" spc="-4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CONNECTED</a:t>
            </a:r>
            <a:endParaRPr lang="en-US" sz="4600" dirty="0"/>
          </a:p>
          <a:p>
            <a:pPr indent="0" marL="0">
              <a:buNone/>
            </a:pPr>
            <a:r>
              <a:rPr lang="en-US" sz="4600" b="1" spc="-4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MATCHDAY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566928" y="2779776"/>
            <a:ext cx="5074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8B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matchday one connected experience.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66928" y="3493008"/>
            <a:ext cx="52120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illustrative agency pitch for a mobile companion spanning planning, entry, live context, stadium services, loyalty, and the next visit.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66928" y="4681728"/>
            <a:ext cx="3822192" cy="749808"/>
          </a:xfrm>
          <a:prstGeom prst="roundRect">
            <a:avLst>
              <a:gd name="adj" fmla="val 9756"/>
            </a:avLst>
          </a:prstGeom>
          <a:solidFill>
            <a:srgbClr val="06265F"/>
          </a:solidFill>
          <a:ln w="12700">
            <a:solidFill>
              <a:srgbClr val="27467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68096" y="4855464"/>
            <a:ext cx="34198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spc="80" kern="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ILLUSTRATED WITH STOCKPORT COUNTY REFERENCE IMAGERY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768096" y="5074920"/>
            <a:ext cx="34198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affiliation or endorsement implied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620256" y="1572768"/>
            <a:ext cx="1719072" cy="3592513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15240">
            <a:solidFill>
              <a:srgbClr val="18BFFF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13" name="Image 0" descr="Home mobile concept screen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75120" y="1627632"/>
            <a:ext cx="1609344" cy="3482785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7031736" y="4909249"/>
            <a:ext cx="896112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095744" y="4954969"/>
            <a:ext cx="7680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HOME</a:t>
            </a:r>
            <a:endParaRPr lang="en-US" sz="750" dirty="0"/>
          </a:p>
        </p:txBody>
      </p:sp>
      <p:sp>
        <p:nvSpPr>
          <p:cNvPr id="16" name="Shape 13"/>
          <p:cNvSpPr/>
          <p:nvPr/>
        </p:nvSpPr>
        <p:spPr>
          <a:xfrm>
            <a:off x="8375904" y="1024128"/>
            <a:ext cx="1847088" cy="3869553"/>
          </a:xfrm>
          <a:prstGeom prst="roundRect">
            <a:avLst>
              <a:gd name="adj" fmla="val 3960"/>
            </a:avLst>
          </a:prstGeom>
          <a:solidFill>
            <a:srgbClr val="FFFFFF"/>
          </a:solidFill>
          <a:ln w="15240">
            <a:solidFill>
              <a:srgbClr val="146EF5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17" name="Image 1" descr="Pre-match mobile concept screen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0768" y="1078992"/>
            <a:ext cx="1737360" cy="3759825"/>
          </a:xfrm>
          <a:prstGeom prst="rect">
            <a:avLst/>
          </a:prstGeom>
        </p:spPr>
      </p:pic>
      <p:sp>
        <p:nvSpPr>
          <p:cNvPr id="18" name="Shape 14"/>
          <p:cNvSpPr/>
          <p:nvPr/>
        </p:nvSpPr>
        <p:spPr>
          <a:xfrm>
            <a:off x="8765896" y="4637649"/>
            <a:ext cx="1067105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8829904" y="4683369"/>
            <a:ext cx="939089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PRE-MATCH</a:t>
            </a:r>
            <a:endParaRPr lang="en-US" sz="750" dirty="0"/>
          </a:p>
        </p:txBody>
      </p:sp>
      <p:sp>
        <p:nvSpPr>
          <p:cNvPr id="20" name="Shape 16"/>
          <p:cNvSpPr/>
          <p:nvPr/>
        </p:nvSpPr>
        <p:spPr>
          <a:xfrm>
            <a:off x="10204704" y="1810512"/>
            <a:ext cx="1499616" cy="3117588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5240">
            <a:solidFill>
              <a:srgbClr val="FF3B7A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21" name="Image 2" descr="Live mobile concept screen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9568" y="1865376"/>
            <a:ext cx="1389888" cy="3007860"/>
          </a:xfrm>
          <a:prstGeom prst="rect">
            <a:avLst/>
          </a:prstGeom>
        </p:spPr>
      </p:pic>
      <p:sp>
        <p:nvSpPr>
          <p:cNvPr id="22" name="Shape 17"/>
          <p:cNvSpPr/>
          <p:nvPr/>
        </p:nvSpPr>
        <p:spPr>
          <a:xfrm>
            <a:off x="10506456" y="4672068"/>
            <a:ext cx="896112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10570464" y="4717788"/>
            <a:ext cx="7680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</a:t>
            </a:r>
            <a:endParaRPr lang="en-US" sz="750" dirty="0"/>
          </a:p>
        </p:txBody>
      </p:sp>
      <p:sp>
        <p:nvSpPr>
          <p:cNvPr id="24" name="Text 19"/>
          <p:cNvSpPr/>
          <p:nvPr/>
        </p:nvSpPr>
        <p:spPr>
          <a:xfrm>
            <a:off x="530352" y="6236208"/>
            <a:ext cx="9966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agency concept · illustrative content and assumptions · no affiliation or endorsement implied</a:t>
            </a:r>
            <a:endParaRPr lang="en-US" sz="750" dirty="0"/>
          </a:p>
        </p:txBody>
      </p:sp>
      <p:sp>
        <p:nvSpPr>
          <p:cNvPr id="25" name="Text 20"/>
          <p:cNvSpPr/>
          <p:nvPr/>
        </p:nvSpPr>
        <p:spPr>
          <a:xfrm>
            <a:off x="10899648" y="6217920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/ 10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13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51776" y="640080"/>
            <a:ext cx="4297680" cy="4297680"/>
          </a:xfrm>
          <a:prstGeom prst="ellipse">
            <a:avLst/>
          </a:prstGeom>
          <a:solidFill>
            <a:srgbClr val="146EF5">
              <a:alpha val="17000"/>
            </a:srgbClr>
          </a:solidFill>
          <a:ln w="12700">
            <a:solidFill>
              <a:srgbClr val="146EF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30352" y="457200"/>
            <a:ext cx="2331720" cy="310896"/>
          </a:xfrm>
          <a:prstGeom prst="roundRect">
            <a:avLst>
              <a:gd name="adj" fmla="val 23529"/>
            </a:avLst>
          </a:prstGeom>
          <a:solidFill>
            <a:srgbClr val="06265F"/>
          </a:solidFill>
          <a:ln w="12700">
            <a:solidFill>
              <a:srgbClr val="27467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493776"/>
            <a:ext cx="20299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spc="115" kern="0" dirty="0">
                <a:solidFill>
                  <a:srgbClr val="18B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PROPOSED NEXT DECISION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66928" y="1143000"/>
            <a:ext cx="587044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Approve one club. One stadium. Three matches.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85216" y="2496312"/>
            <a:ext cx="5440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focused pilot can turn the visual proposition into evidence without committing to a platform rebuild.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03504" y="3429000"/>
            <a:ext cx="420624" cy="420624"/>
          </a:xfrm>
          <a:prstGeom prst="ellipse">
            <a:avLst/>
          </a:prstGeom>
          <a:solidFill>
            <a:srgbClr val="18BFFF"/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03504" y="3502152"/>
            <a:ext cx="4206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13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1225296" y="3410712"/>
            <a:ext cx="15179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OWNER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761488" y="3392424"/>
            <a:ext cx="320040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club-side product lead able to align football, ticketing, venue, and commercial teams.</a:t>
            </a:r>
            <a:endParaRPr lang="en-US" sz="940" dirty="0"/>
          </a:p>
        </p:txBody>
      </p:sp>
      <p:sp>
        <p:nvSpPr>
          <p:cNvPr id="11" name="Shape 9"/>
          <p:cNvSpPr/>
          <p:nvPr/>
        </p:nvSpPr>
        <p:spPr>
          <a:xfrm>
            <a:off x="603504" y="4178808"/>
            <a:ext cx="420624" cy="420624"/>
          </a:xfrm>
          <a:prstGeom prst="ellipse">
            <a:avLst/>
          </a:prstGeom>
          <a:solidFill>
            <a:srgbClr val="FF3B7A"/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03504" y="4251960"/>
            <a:ext cx="4206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13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1225296" y="4160520"/>
            <a:ext cx="15179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EVENT PATH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761488" y="4142232"/>
            <a:ext cx="320040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Access to the systems and operations behind one representative home match.</a:t>
            </a:r>
            <a:endParaRPr lang="en-US" sz="940" dirty="0"/>
          </a:p>
        </p:txBody>
      </p:sp>
      <p:sp>
        <p:nvSpPr>
          <p:cNvPr id="15" name="Shape 13"/>
          <p:cNvSpPr/>
          <p:nvPr/>
        </p:nvSpPr>
        <p:spPr>
          <a:xfrm>
            <a:off x="603504" y="4928616"/>
            <a:ext cx="420624" cy="420624"/>
          </a:xfrm>
          <a:prstGeom prst="ellipse">
            <a:avLst/>
          </a:prstGeom>
          <a:solidFill>
            <a:srgbClr val="35D6B4"/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03504" y="5001768"/>
            <a:ext cx="4206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13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1225296" y="4910328"/>
            <a:ext cx="15179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PILOT WINDOW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2761488" y="4892040"/>
            <a:ext cx="320040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proposed matches with explicit go, learn, and stop decisions.</a:t>
            </a:r>
            <a:endParaRPr lang="en-US" sz="940" dirty="0"/>
          </a:p>
        </p:txBody>
      </p:sp>
      <p:sp>
        <p:nvSpPr>
          <p:cNvPr id="19" name="Shape 17"/>
          <p:cNvSpPr/>
          <p:nvPr/>
        </p:nvSpPr>
        <p:spPr>
          <a:xfrm>
            <a:off x="6858000" y="1572768"/>
            <a:ext cx="1627632" cy="3394628"/>
          </a:xfrm>
          <a:prstGeom prst="roundRect">
            <a:avLst>
              <a:gd name="adj" fmla="val 4494"/>
            </a:avLst>
          </a:prstGeom>
          <a:solidFill>
            <a:srgbClr val="FFFFFF"/>
          </a:solidFill>
          <a:ln w="15240">
            <a:solidFill>
              <a:srgbClr val="18BFFF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20" name="Image 0" descr="Home mobile concept screen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12864" y="1627632"/>
            <a:ext cx="1517904" cy="3284900"/>
          </a:xfrm>
          <a:prstGeom prst="rect">
            <a:avLst/>
          </a:prstGeom>
        </p:spPr>
      </p:pic>
      <p:sp>
        <p:nvSpPr>
          <p:cNvPr id="21" name="Shape 18"/>
          <p:cNvSpPr/>
          <p:nvPr/>
        </p:nvSpPr>
        <p:spPr>
          <a:xfrm>
            <a:off x="7223760" y="4711364"/>
            <a:ext cx="896112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287768" y="4757084"/>
            <a:ext cx="7680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HOME</a:t>
            </a:r>
            <a:endParaRPr lang="en-US" sz="750" dirty="0"/>
          </a:p>
        </p:txBody>
      </p:sp>
      <p:sp>
        <p:nvSpPr>
          <p:cNvPr id="23" name="Shape 20"/>
          <p:cNvSpPr/>
          <p:nvPr/>
        </p:nvSpPr>
        <p:spPr>
          <a:xfrm>
            <a:off x="8494776" y="1115568"/>
            <a:ext cx="1810512" cy="3790399"/>
          </a:xfrm>
          <a:prstGeom prst="roundRect">
            <a:avLst>
              <a:gd name="adj" fmla="val 4040"/>
            </a:avLst>
          </a:prstGeom>
          <a:solidFill>
            <a:srgbClr val="FFFFFF"/>
          </a:solidFill>
          <a:ln w="15240">
            <a:solidFill>
              <a:srgbClr val="146EF5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24" name="Image 1" descr="Fixture mobile concept screen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640" y="1170432"/>
            <a:ext cx="1700784" cy="3680671"/>
          </a:xfrm>
          <a:prstGeom prst="rect">
            <a:avLst/>
          </a:prstGeom>
        </p:spPr>
      </p:pic>
      <p:sp>
        <p:nvSpPr>
          <p:cNvPr id="25" name="Shape 21"/>
          <p:cNvSpPr/>
          <p:nvPr/>
        </p:nvSpPr>
        <p:spPr>
          <a:xfrm>
            <a:off x="8942375" y="4649935"/>
            <a:ext cx="915314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9006383" y="4695655"/>
            <a:ext cx="78729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FIXTURE</a:t>
            </a:r>
            <a:endParaRPr lang="en-US" sz="750" dirty="0"/>
          </a:p>
        </p:txBody>
      </p:sp>
      <p:sp>
        <p:nvSpPr>
          <p:cNvPr id="27" name="Shape 23"/>
          <p:cNvSpPr/>
          <p:nvPr/>
        </p:nvSpPr>
        <p:spPr>
          <a:xfrm>
            <a:off x="10158984" y="1828800"/>
            <a:ext cx="1408176" cy="2919703"/>
          </a:xfrm>
          <a:prstGeom prst="roundRect">
            <a:avLst>
              <a:gd name="adj" fmla="val 5195"/>
            </a:avLst>
          </a:prstGeom>
          <a:solidFill>
            <a:srgbClr val="FFFFFF"/>
          </a:solidFill>
          <a:ln w="15240">
            <a:solidFill>
              <a:srgbClr val="35D6B4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28" name="Image 2" descr="Access mobile concept screen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848" y="1883664"/>
            <a:ext cx="1298448" cy="2809975"/>
          </a:xfrm>
          <a:prstGeom prst="rect">
            <a:avLst/>
          </a:prstGeom>
        </p:spPr>
      </p:pic>
      <p:sp>
        <p:nvSpPr>
          <p:cNvPr id="29" name="Shape 24"/>
          <p:cNvSpPr/>
          <p:nvPr/>
        </p:nvSpPr>
        <p:spPr>
          <a:xfrm>
            <a:off x="10415016" y="4492471"/>
            <a:ext cx="896112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30" name="Text 25"/>
          <p:cNvSpPr/>
          <p:nvPr/>
        </p:nvSpPr>
        <p:spPr>
          <a:xfrm>
            <a:off x="10479024" y="4538191"/>
            <a:ext cx="7680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ACCESS</a:t>
            </a:r>
            <a:endParaRPr lang="en-US" sz="750" dirty="0"/>
          </a:p>
        </p:txBody>
      </p:sp>
      <p:sp>
        <p:nvSpPr>
          <p:cNvPr id="31" name="Shape 26"/>
          <p:cNvSpPr/>
          <p:nvPr/>
        </p:nvSpPr>
        <p:spPr>
          <a:xfrm>
            <a:off x="7132320" y="5212080"/>
            <a:ext cx="4078224" cy="585216"/>
          </a:xfrm>
          <a:prstGeom prst="roundRect">
            <a:avLst>
              <a:gd name="adj" fmla="val 12500"/>
            </a:avLst>
          </a:prstGeom>
          <a:solidFill>
            <a:srgbClr val="3D195B"/>
          </a:solidFill>
          <a:ln w="15240">
            <a:solidFill>
              <a:srgbClr val="FF3B7A"/>
            </a:solidFill>
            <a:prstDash val="solid"/>
          </a:ln>
        </p:spPr>
      </p:sp>
      <p:sp>
        <p:nvSpPr>
          <p:cNvPr id="32" name="Text 27"/>
          <p:cNvSpPr/>
          <p:nvPr/>
        </p:nvSpPr>
        <p:spPr>
          <a:xfrm>
            <a:off x="7388352" y="5404104"/>
            <a:ext cx="3566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spc="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DECISION: APPROVE A TIME-BOXED THREE-HOME-MATCH PILOT</a:t>
            </a:r>
            <a:endParaRPr lang="en-US" sz="900" dirty="0"/>
          </a:p>
        </p:txBody>
      </p:sp>
      <p:sp>
        <p:nvSpPr>
          <p:cNvPr id="33" name="Text 28"/>
          <p:cNvSpPr/>
          <p:nvPr/>
        </p:nvSpPr>
        <p:spPr>
          <a:xfrm>
            <a:off x="530352" y="6236208"/>
            <a:ext cx="9966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agency concept · illustrative content and assumptions · no affiliation or endorsement implied</a:t>
            </a:r>
            <a:endParaRPr lang="en-US" sz="750" dirty="0"/>
          </a:p>
        </p:txBody>
      </p:sp>
      <p:sp>
        <p:nvSpPr>
          <p:cNvPr id="34" name="Text 29"/>
          <p:cNvSpPr/>
          <p:nvPr/>
        </p:nvSpPr>
        <p:spPr>
          <a:xfrm>
            <a:off x="10899648" y="6217920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10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457200"/>
            <a:ext cx="2331720" cy="310896"/>
          </a:xfrm>
          <a:prstGeom prst="roundRect">
            <a:avLst>
              <a:gd name="adj" fmla="val 23529"/>
            </a:avLst>
          </a:prstGeom>
          <a:solidFill>
            <a:srgbClr val="EAF2FF"/>
          </a:solidFill>
          <a:ln w="12700">
            <a:solidFill>
              <a:srgbClr val="C9D9F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493776"/>
            <a:ext cx="20299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spc="115" kern="0" dirty="0">
                <a:solidFill>
                  <a:srgbClr val="146E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AGENCY CONCEPT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321040" y="512064"/>
            <a:ext cx="3337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spc="135" kern="0" dirty="0">
                <a:solidFill>
                  <a:srgbClr val="6270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OPPORTUNITY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30352" y="96012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91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opportunity is to carry supporter context across every hand-off.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530352" y="1700784"/>
            <a:ext cx="8092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4252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Opportunity hypothesis: separate journeys make supporters repeatedly recover context, identity, and intent.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530352" y="6236208"/>
            <a:ext cx="9966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6270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agency concept · illustrative content and assumptions · no affiliation or endorsement implied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0899648" y="6217920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091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10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640080" y="2377440"/>
            <a:ext cx="2029968" cy="1124712"/>
          </a:xfrm>
          <a:prstGeom prst="roundRect">
            <a:avLst>
              <a:gd name="adj" fmla="val 5691"/>
            </a:avLst>
          </a:prstGeom>
          <a:solidFill>
            <a:srgbClr val="FFFFFF"/>
          </a:solidFill>
          <a:ln w="12700">
            <a:solidFill>
              <a:srgbClr val="D8E0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4672" y="2542032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146E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804672" y="2788920"/>
            <a:ext cx="17007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091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DISCOVER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04672" y="3054096"/>
            <a:ext cx="17007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4252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Fixtures and club content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2688336" y="2935224"/>
            <a:ext cx="109728" cy="0"/>
          </a:xfrm>
          <a:prstGeom prst="line">
            <a:avLst/>
          </a:prstGeom>
          <a:noFill/>
          <a:ln w="21590">
            <a:solidFill>
              <a:srgbClr val="146EF5"/>
            </a:solidFill>
            <a:prstDash val="solid"/>
            <a:headEnd type="none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2816352" y="2377440"/>
            <a:ext cx="2029968" cy="1124712"/>
          </a:xfrm>
          <a:prstGeom prst="roundRect">
            <a:avLst>
              <a:gd name="adj" fmla="val 5691"/>
            </a:avLst>
          </a:prstGeom>
          <a:solidFill>
            <a:srgbClr val="E8F9FF"/>
          </a:solidFill>
          <a:ln w="12700">
            <a:solidFill>
              <a:srgbClr val="D8E0E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980944" y="2542032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146E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2980944" y="2788920"/>
            <a:ext cx="17007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091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2980944" y="3054096"/>
            <a:ext cx="17007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4252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Tickets and seat choice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864608" y="2935224"/>
            <a:ext cx="109728" cy="0"/>
          </a:xfrm>
          <a:prstGeom prst="line">
            <a:avLst/>
          </a:prstGeom>
          <a:noFill/>
          <a:ln w="21590">
            <a:solidFill>
              <a:srgbClr val="146EF5"/>
            </a:solidFill>
            <a:prstDash val="solid"/>
            <a:headEnd type="none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4992624" y="2377440"/>
            <a:ext cx="2029968" cy="1124712"/>
          </a:xfrm>
          <a:prstGeom prst="roundRect">
            <a:avLst>
              <a:gd name="adj" fmla="val 5691"/>
            </a:avLst>
          </a:prstGeom>
          <a:solidFill>
            <a:srgbClr val="FFFFFF"/>
          </a:solidFill>
          <a:ln w="12700">
            <a:solidFill>
              <a:srgbClr val="D8E0E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157216" y="2542032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146E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157216" y="2788920"/>
            <a:ext cx="17007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091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5157216" y="3054096"/>
            <a:ext cx="17007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4252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Access and verification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7040880" y="2935224"/>
            <a:ext cx="109728" cy="0"/>
          </a:xfrm>
          <a:prstGeom prst="line">
            <a:avLst/>
          </a:prstGeom>
          <a:noFill/>
          <a:ln w="21590">
            <a:solidFill>
              <a:srgbClr val="146EF5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7168896" y="2377440"/>
            <a:ext cx="2029968" cy="1124712"/>
          </a:xfrm>
          <a:prstGeom prst="roundRect">
            <a:avLst>
              <a:gd name="adj" fmla="val 5691"/>
            </a:avLst>
          </a:prstGeom>
          <a:solidFill>
            <a:srgbClr val="E8F9FF"/>
          </a:solidFill>
          <a:ln w="12700">
            <a:solidFill>
              <a:srgbClr val="D8E0E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333488" y="2542032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146E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7333488" y="2788920"/>
            <a:ext cx="17007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091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EXPERIENCE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7333488" y="3054096"/>
            <a:ext cx="17007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4252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context and services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9217152" y="2935224"/>
            <a:ext cx="109728" cy="0"/>
          </a:xfrm>
          <a:prstGeom prst="line">
            <a:avLst/>
          </a:prstGeom>
          <a:noFill/>
          <a:ln w="21590">
            <a:solidFill>
              <a:srgbClr val="146EF5"/>
            </a:solidFill>
            <a:prstDash val="solid"/>
            <a:headEnd type="none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9345168" y="2377440"/>
            <a:ext cx="2029968" cy="1124712"/>
          </a:xfrm>
          <a:prstGeom prst="roundRect">
            <a:avLst>
              <a:gd name="adj" fmla="val 5691"/>
            </a:avLst>
          </a:prstGeom>
          <a:solidFill>
            <a:srgbClr val="FFFFFF"/>
          </a:solidFill>
          <a:ln w="12700">
            <a:solidFill>
              <a:srgbClr val="D8E0E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509760" y="2542032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146E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9509760" y="2788920"/>
            <a:ext cx="17007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091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9509760" y="3054096"/>
            <a:ext cx="17007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4252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Rewards and next fixture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640080" y="3840480"/>
            <a:ext cx="10881360" cy="1508760"/>
          </a:xfrm>
          <a:prstGeom prst="roundRect">
            <a:avLst>
              <a:gd name="adj" fmla="val 4848"/>
            </a:avLst>
          </a:prstGeom>
          <a:solidFill>
            <a:srgbClr val="00133F"/>
          </a:solidFill>
          <a:ln w="12700">
            <a:solidFill>
              <a:srgbClr val="00133F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96112" y="4114800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10" kern="0" dirty="0">
                <a:solidFill>
                  <a:srgbClr val="18B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PRODUCT OPPORTUNITY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896112" y="4416552"/>
            <a:ext cx="5669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Carry the same supporter context through every matchday state.</a:t>
            </a:r>
            <a:endParaRPr lang="en-US" sz="2100" dirty="0"/>
          </a:p>
        </p:txBody>
      </p:sp>
      <p:sp>
        <p:nvSpPr>
          <p:cNvPr id="36" name="Text 34"/>
          <p:cNvSpPr/>
          <p:nvPr/>
        </p:nvSpPr>
        <p:spPr>
          <a:xfrm>
            <a:off x="896112" y="4919472"/>
            <a:ext cx="5212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identity · one event timeline · one next-best action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7370064" y="3959352"/>
            <a:ext cx="713232" cy="1415773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5240">
            <a:solidFill>
              <a:srgbClr val="18BFFF"/>
            </a:solidFill>
            <a:prstDash val="solid"/>
          </a:ln>
        </p:spPr>
      </p:sp>
      <p:pic>
        <p:nvPicPr>
          <p:cNvPr id="38" name="Image 0" descr="Concept mobile concept screen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24928" y="4014216"/>
            <a:ext cx="603504" cy="1306045"/>
          </a:xfrm>
          <a:prstGeom prst="rect">
            <a:avLst/>
          </a:prstGeom>
        </p:spPr>
      </p:pic>
      <p:sp>
        <p:nvSpPr>
          <p:cNvPr id="39" name="Shape 36"/>
          <p:cNvSpPr/>
          <p:nvPr/>
        </p:nvSpPr>
        <p:spPr>
          <a:xfrm>
            <a:off x="8540496" y="3959352"/>
            <a:ext cx="713232" cy="1415773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5240">
            <a:solidFill>
              <a:srgbClr val="146EF5"/>
            </a:solidFill>
            <a:prstDash val="solid"/>
          </a:ln>
        </p:spPr>
      </p:sp>
      <p:pic>
        <p:nvPicPr>
          <p:cNvPr id="40" name="Image 1" descr="Concept mobile concept screen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5360" y="4014216"/>
            <a:ext cx="603504" cy="1306045"/>
          </a:xfrm>
          <a:prstGeom prst="rect">
            <a:avLst/>
          </a:prstGeom>
        </p:spPr>
      </p:pic>
      <p:sp>
        <p:nvSpPr>
          <p:cNvPr id="41" name="Shape 37"/>
          <p:cNvSpPr/>
          <p:nvPr/>
        </p:nvSpPr>
        <p:spPr>
          <a:xfrm>
            <a:off x="9710928" y="3959352"/>
            <a:ext cx="713232" cy="1415773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5240">
            <a:solidFill>
              <a:srgbClr val="FF3B7A"/>
            </a:solidFill>
            <a:prstDash val="solid"/>
          </a:ln>
        </p:spPr>
      </p:sp>
      <p:pic>
        <p:nvPicPr>
          <p:cNvPr id="42" name="Image 2" descr="Concept mobile concept screen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5792" y="4014216"/>
            <a:ext cx="603504" cy="1306045"/>
          </a:xfrm>
          <a:prstGeom prst="rect">
            <a:avLst/>
          </a:prstGeom>
        </p:spPr>
      </p:pic>
      <p:sp>
        <p:nvSpPr>
          <p:cNvPr id="43" name="Text 38"/>
          <p:cNvSpPr/>
          <p:nvPr/>
        </p:nvSpPr>
        <p:spPr>
          <a:xfrm>
            <a:off x="10570464" y="4398264"/>
            <a:ext cx="6949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Concept screens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13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457200"/>
            <a:ext cx="2331720" cy="310896"/>
          </a:xfrm>
          <a:prstGeom prst="roundRect">
            <a:avLst>
              <a:gd name="adj" fmla="val 23529"/>
            </a:avLst>
          </a:prstGeom>
          <a:solidFill>
            <a:srgbClr val="06265F"/>
          </a:solidFill>
          <a:ln w="12700">
            <a:solidFill>
              <a:srgbClr val="27467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493776"/>
            <a:ext cx="20299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spc="115" kern="0" dirty="0">
                <a:solidFill>
                  <a:srgbClr val="18B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AGENCY CONCEPT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321040" y="512064"/>
            <a:ext cx="3337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spc="135" kern="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PRODUCT SPINE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30352" y="96012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product should change with the match clock.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530352" y="1700784"/>
            <a:ext cx="8092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event space can change what it foregrounds before kick-off, during play, and after full time.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530352" y="6236208"/>
            <a:ext cx="9966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agency concept · illustrative content and assumptions · no affiliation or endorsement implied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0899648" y="6217920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10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905256" y="2212848"/>
            <a:ext cx="1344168" cy="2781183"/>
          </a:xfrm>
          <a:prstGeom prst="roundRect">
            <a:avLst>
              <a:gd name="adj" fmla="val 5442"/>
            </a:avLst>
          </a:prstGeom>
          <a:solidFill>
            <a:srgbClr val="FFFFFF"/>
          </a:solidFill>
          <a:ln w="15240">
            <a:solidFill>
              <a:srgbClr val="18BFFF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10" name="Image 0" descr="PRE-MATCH mobile concept screen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120" y="2267712"/>
            <a:ext cx="1234440" cy="2671455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1043788" y="4737999"/>
            <a:ext cx="1067105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07796" y="4783719"/>
            <a:ext cx="939089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PRE-MATCH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2459736" y="2523744"/>
            <a:ext cx="17556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ARRIVE READY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2459736" y="3054096"/>
            <a:ext cx="175564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Ticket, timing, wayfinding, and optional upgrades.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2459736" y="4224528"/>
            <a:ext cx="475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B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4590288" y="2212848"/>
            <a:ext cx="1344168" cy="2781183"/>
          </a:xfrm>
          <a:prstGeom prst="roundRect">
            <a:avLst>
              <a:gd name="adj" fmla="val 5442"/>
            </a:avLst>
          </a:prstGeom>
          <a:solidFill>
            <a:srgbClr val="FFFFFF"/>
          </a:solidFill>
          <a:ln w="15240">
            <a:solidFill>
              <a:srgbClr val="FF3B7A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17" name="Image 1" descr="LIVE mobile concept screen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152" y="2267712"/>
            <a:ext cx="1234440" cy="2671455"/>
          </a:xfrm>
          <a:prstGeom prst="rect">
            <a:avLst/>
          </a:prstGeom>
        </p:spPr>
      </p:pic>
      <p:sp>
        <p:nvSpPr>
          <p:cNvPr id="18" name="Shape 14"/>
          <p:cNvSpPr/>
          <p:nvPr/>
        </p:nvSpPr>
        <p:spPr>
          <a:xfrm>
            <a:off x="4814316" y="4737999"/>
            <a:ext cx="896112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4878324" y="4783719"/>
            <a:ext cx="7680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</a:t>
            </a:r>
            <a:endParaRPr lang="en-US" sz="750" dirty="0"/>
          </a:p>
        </p:txBody>
      </p:sp>
      <p:sp>
        <p:nvSpPr>
          <p:cNvPr id="20" name="Text 16"/>
          <p:cNvSpPr/>
          <p:nvPr/>
        </p:nvSpPr>
        <p:spPr>
          <a:xfrm>
            <a:off x="6144768" y="2523744"/>
            <a:ext cx="17556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 THE MOMENT</a:t>
            </a:r>
            <a:endParaRPr lang="en-US" sz="1500" dirty="0"/>
          </a:p>
        </p:txBody>
      </p:sp>
      <p:sp>
        <p:nvSpPr>
          <p:cNvPr id="21" name="Text 17"/>
          <p:cNvSpPr/>
          <p:nvPr/>
        </p:nvSpPr>
        <p:spPr>
          <a:xfrm>
            <a:off x="6144768" y="3054096"/>
            <a:ext cx="175564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events, match state, and optional depth in one place.</a:t>
            </a:r>
            <a:endParaRPr lang="en-US" sz="1050" dirty="0"/>
          </a:p>
        </p:txBody>
      </p:sp>
      <p:sp>
        <p:nvSpPr>
          <p:cNvPr id="22" name="Text 18"/>
          <p:cNvSpPr/>
          <p:nvPr/>
        </p:nvSpPr>
        <p:spPr>
          <a:xfrm>
            <a:off x="6144768" y="4224528"/>
            <a:ext cx="475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FF3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200" dirty="0"/>
          </a:p>
        </p:txBody>
      </p:sp>
      <p:sp>
        <p:nvSpPr>
          <p:cNvPr id="23" name="Shape 19"/>
          <p:cNvSpPr/>
          <p:nvPr/>
        </p:nvSpPr>
        <p:spPr>
          <a:xfrm>
            <a:off x="8275320" y="2212848"/>
            <a:ext cx="1344168" cy="2781183"/>
          </a:xfrm>
          <a:prstGeom prst="roundRect">
            <a:avLst>
              <a:gd name="adj" fmla="val 5442"/>
            </a:avLst>
          </a:prstGeom>
          <a:solidFill>
            <a:srgbClr val="FFFFFF"/>
          </a:solidFill>
          <a:ln w="15240">
            <a:solidFill>
              <a:srgbClr val="35D6B4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24" name="Image 2" descr="POST-MATCH mobile concept screen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0184" y="2267712"/>
            <a:ext cx="1234440" cy="2671455"/>
          </a:xfrm>
          <a:prstGeom prst="rect">
            <a:avLst/>
          </a:prstGeom>
        </p:spPr>
      </p:pic>
      <p:sp>
        <p:nvSpPr>
          <p:cNvPr id="25" name="Shape 20"/>
          <p:cNvSpPr/>
          <p:nvPr/>
        </p:nvSpPr>
        <p:spPr>
          <a:xfrm>
            <a:off x="8375904" y="4737999"/>
            <a:ext cx="1143000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8439912" y="4783719"/>
            <a:ext cx="10149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POST-MATCH</a:t>
            </a:r>
            <a:endParaRPr lang="en-US" sz="750" dirty="0"/>
          </a:p>
        </p:txBody>
      </p:sp>
      <p:sp>
        <p:nvSpPr>
          <p:cNvPr id="27" name="Text 22"/>
          <p:cNvSpPr/>
          <p:nvPr/>
        </p:nvSpPr>
        <p:spPr>
          <a:xfrm>
            <a:off x="9829800" y="2523744"/>
            <a:ext cx="17556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WHAT COMES NEXT</a:t>
            </a:r>
            <a:endParaRPr lang="en-US" sz="1500" dirty="0"/>
          </a:p>
        </p:txBody>
      </p:sp>
      <p:sp>
        <p:nvSpPr>
          <p:cNvPr id="28" name="Text 23"/>
          <p:cNvSpPr/>
          <p:nvPr/>
        </p:nvSpPr>
        <p:spPr>
          <a:xfrm>
            <a:off x="9829800" y="3054096"/>
            <a:ext cx="175564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next fixture carries the relationship beyond full time.</a:t>
            </a:r>
            <a:endParaRPr lang="en-US" sz="1050" dirty="0"/>
          </a:p>
        </p:txBody>
      </p:sp>
      <p:sp>
        <p:nvSpPr>
          <p:cNvPr id="29" name="Text 24"/>
          <p:cNvSpPr/>
          <p:nvPr/>
        </p:nvSpPr>
        <p:spPr>
          <a:xfrm>
            <a:off x="9829800" y="4224528"/>
            <a:ext cx="475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35D6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200" dirty="0"/>
          </a:p>
        </p:txBody>
      </p:sp>
      <p:sp>
        <p:nvSpPr>
          <p:cNvPr id="30" name="Shape 25"/>
          <p:cNvSpPr/>
          <p:nvPr/>
        </p:nvSpPr>
        <p:spPr>
          <a:xfrm>
            <a:off x="1600200" y="5349240"/>
            <a:ext cx="8641080" cy="0"/>
          </a:xfrm>
          <a:prstGeom prst="line">
            <a:avLst/>
          </a:prstGeom>
          <a:noFill/>
          <a:ln w="25400">
            <a:solidFill>
              <a:srgbClr val="274678"/>
            </a:solidFill>
            <a:prstDash val="solid"/>
          </a:ln>
        </p:spPr>
      </p:sp>
      <p:sp>
        <p:nvSpPr>
          <p:cNvPr id="31" name="Shape 26"/>
          <p:cNvSpPr/>
          <p:nvPr/>
        </p:nvSpPr>
        <p:spPr>
          <a:xfrm>
            <a:off x="1600200" y="5221224"/>
            <a:ext cx="256032" cy="256032"/>
          </a:xfrm>
          <a:prstGeom prst="ellipse">
            <a:avLst/>
          </a:prstGeom>
          <a:solidFill>
            <a:srgbClr val="18BFFF"/>
          </a:solidFill>
          <a:ln w="15240">
            <a:solidFill>
              <a:srgbClr val="FFFFFF"/>
            </a:solidFill>
            <a:prstDash val="solid"/>
          </a:ln>
        </p:spPr>
      </p:sp>
      <p:sp>
        <p:nvSpPr>
          <p:cNvPr id="32" name="Shape 27"/>
          <p:cNvSpPr/>
          <p:nvPr/>
        </p:nvSpPr>
        <p:spPr>
          <a:xfrm>
            <a:off x="5285232" y="5221224"/>
            <a:ext cx="256032" cy="256032"/>
          </a:xfrm>
          <a:prstGeom prst="ellipse">
            <a:avLst/>
          </a:prstGeom>
          <a:solidFill>
            <a:srgbClr val="FF3B7A"/>
          </a:solidFill>
          <a:ln w="15240">
            <a:solidFill>
              <a:srgbClr val="FFFFFF"/>
            </a:solidFill>
            <a:prstDash val="solid"/>
          </a:ln>
        </p:spPr>
      </p:sp>
      <p:sp>
        <p:nvSpPr>
          <p:cNvPr id="33" name="Shape 28"/>
          <p:cNvSpPr/>
          <p:nvPr/>
        </p:nvSpPr>
        <p:spPr>
          <a:xfrm>
            <a:off x="8970264" y="5221224"/>
            <a:ext cx="256032" cy="256032"/>
          </a:xfrm>
          <a:prstGeom prst="ellipse">
            <a:avLst/>
          </a:prstGeom>
          <a:solidFill>
            <a:srgbClr val="35D6B4"/>
          </a:solidFill>
          <a:ln w="15240">
            <a:solidFill>
              <a:srgbClr val="FFFFFF"/>
            </a:solidFill>
            <a:prstDash val="solid"/>
          </a:ln>
        </p:spPr>
      </p:sp>
      <p:sp>
        <p:nvSpPr>
          <p:cNvPr id="34" name="Text 29"/>
          <p:cNvSpPr/>
          <p:nvPr/>
        </p:nvSpPr>
        <p:spPr>
          <a:xfrm>
            <a:off x="2971800" y="5522976"/>
            <a:ext cx="625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single event identity carries context across the clock.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457200"/>
            <a:ext cx="2331720" cy="310896"/>
          </a:xfrm>
          <a:prstGeom prst="roundRect">
            <a:avLst>
              <a:gd name="adj" fmla="val 23529"/>
            </a:avLst>
          </a:prstGeom>
          <a:solidFill>
            <a:srgbClr val="EAF2FF"/>
          </a:solidFill>
          <a:ln w="12700">
            <a:solidFill>
              <a:srgbClr val="C9D9F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493776"/>
            <a:ext cx="20299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spc="115" kern="0" dirty="0">
                <a:solidFill>
                  <a:srgbClr val="146E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AGENCY CONCEPT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321040" y="512064"/>
            <a:ext cx="3337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spc="135" kern="0" dirty="0">
                <a:solidFill>
                  <a:srgbClr val="6270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DISCOVERY AND PLANNING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30352" y="96012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91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home gets supporters to the next useful action.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530352" y="1700784"/>
            <a:ext cx="8092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4252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concept uses a stable home structure, then brings forward the most useful matchday action.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530352" y="6236208"/>
            <a:ext cx="9966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6270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agency concept · illustrative content and assumptions · no affiliation or endorsement implied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0899648" y="6217920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091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10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786384" y="2276856"/>
            <a:ext cx="1755648" cy="36716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5240">
            <a:solidFill>
              <a:srgbClr val="146EF5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10" name="Image 0" descr="Home mobile concept screen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248" y="2331720"/>
            <a:ext cx="1645920" cy="3561940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1216152" y="5692492"/>
            <a:ext cx="896112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280160" y="5738212"/>
            <a:ext cx="7680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HOME</a:t>
            </a:r>
            <a:endParaRPr lang="en-US" sz="750" dirty="0"/>
          </a:p>
        </p:txBody>
      </p:sp>
      <p:sp>
        <p:nvSpPr>
          <p:cNvPr id="13" name="Shape 10"/>
          <p:cNvSpPr/>
          <p:nvPr/>
        </p:nvSpPr>
        <p:spPr>
          <a:xfrm>
            <a:off x="2734056" y="2560320"/>
            <a:ext cx="1499616" cy="3117588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5240">
            <a:solidFill>
              <a:srgbClr val="18BFFF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14" name="Image 1" descr="Fixtures mobile concept screen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920" y="2615184"/>
            <a:ext cx="1389888" cy="3007860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2988259" y="5421876"/>
            <a:ext cx="991210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3052267" y="5467596"/>
            <a:ext cx="86319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FIXTURES</a:t>
            </a:r>
            <a:endParaRPr lang="en-US" sz="750" dirty="0"/>
          </a:p>
        </p:txBody>
      </p:sp>
      <p:sp>
        <p:nvSpPr>
          <p:cNvPr id="17" name="Shape 13"/>
          <p:cNvSpPr/>
          <p:nvPr/>
        </p:nvSpPr>
        <p:spPr>
          <a:xfrm>
            <a:off x="4425696" y="2276856"/>
            <a:ext cx="1755648" cy="36716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5240">
            <a:solidFill>
              <a:srgbClr val="3D195B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18" name="Image 2" descr="Fixture mobile concept screen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0560" y="2331720"/>
            <a:ext cx="1645920" cy="3561940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4845863" y="5692492"/>
            <a:ext cx="915314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4909871" y="5738212"/>
            <a:ext cx="78729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FIXTURE</a:t>
            </a:r>
            <a:endParaRPr lang="en-US" sz="750" dirty="0"/>
          </a:p>
        </p:txBody>
      </p:sp>
      <p:sp>
        <p:nvSpPr>
          <p:cNvPr id="21" name="Shape 16"/>
          <p:cNvSpPr/>
          <p:nvPr/>
        </p:nvSpPr>
        <p:spPr>
          <a:xfrm>
            <a:off x="6748272" y="2414016"/>
            <a:ext cx="4315968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D8E0EC"/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6949440" y="2615184"/>
            <a:ext cx="384048" cy="384048"/>
          </a:xfrm>
          <a:prstGeom prst="ellipse">
            <a:avLst/>
          </a:prstGeom>
          <a:solidFill>
            <a:srgbClr val="146EF5"/>
          </a:solidFill>
          <a:ln w="12700">
            <a:solidFill>
              <a:srgbClr val="146EF5"/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6949440" y="2633472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00" dirty="0"/>
          </a:p>
        </p:txBody>
      </p:sp>
      <p:sp>
        <p:nvSpPr>
          <p:cNvPr id="24" name="Text 19"/>
          <p:cNvSpPr/>
          <p:nvPr/>
        </p:nvSpPr>
        <p:spPr>
          <a:xfrm>
            <a:off x="7470648" y="2551176"/>
            <a:ext cx="33924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91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GLANCE</a:t>
            </a:r>
            <a:endParaRPr lang="en-US" sz="1200" dirty="0"/>
          </a:p>
        </p:txBody>
      </p:sp>
      <p:sp>
        <p:nvSpPr>
          <p:cNvPr id="25" name="Text 20"/>
          <p:cNvSpPr/>
          <p:nvPr/>
        </p:nvSpPr>
        <p:spPr>
          <a:xfrm>
            <a:off x="7470648" y="2889504"/>
            <a:ext cx="33924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4252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fixture, latest content, tickets, and store entry points share one hierarchy.</a:t>
            </a:r>
            <a:endParaRPr lang="en-US" sz="950" dirty="0"/>
          </a:p>
        </p:txBody>
      </p:sp>
      <p:sp>
        <p:nvSpPr>
          <p:cNvPr id="26" name="Shape 21"/>
          <p:cNvSpPr/>
          <p:nvPr/>
        </p:nvSpPr>
        <p:spPr>
          <a:xfrm>
            <a:off x="6748272" y="3401568"/>
            <a:ext cx="4315968" cy="822960"/>
          </a:xfrm>
          <a:prstGeom prst="roundRect">
            <a:avLst>
              <a:gd name="adj" fmla="val 8889"/>
            </a:avLst>
          </a:prstGeom>
          <a:solidFill>
            <a:srgbClr val="E8F9FF"/>
          </a:solidFill>
          <a:ln w="12700">
            <a:solidFill>
              <a:srgbClr val="A9E7FA"/>
            </a:solidFill>
            <a:prstDash val="solid"/>
          </a:ln>
        </p:spPr>
      </p:sp>
      <p:sp>
        <p:nvSpPr>
          <p:cNvPr id="27" name="Shape 22"/>
          <p:cNvSpPr/>
          <p:nvPr/>
        </p:nvSpPr>
        <p:spPr>
          <a:xfrm>
            <a:off x="6949440" y="3602736"/>
            <a:ext cx="384048" cy="384048"/>
          </a:xfrm>
          <a:prstGeom prst="ellipse">
            <a:avLst/>
          </a:prstGeom>
          <a:solidFill>
            <a:srgbClr val="18BFFF"/>
          </a:solidFill>
          <a:ln w="12700">
            <a:solidFill>
              <a:srgbClr val="18BFFF"/>
            </a:solidFill>
            <a:prstDash val="solid"/>
          </a:ln>
        </p:spPr>
      </p:sp>
      <p:sp>
        <p:nvSpPr>
          <p:cNvPr id="28" name="Text 23"/>
          <p:cNvSpPr/>
          <p:nvPr/>
        </p:nvSpPr>
        <p:spPr>
          <a:xfrm>
            <a:off x="6949440" y="3621024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29" name="Text 24"/>
          <p:cNvSpPr/>
          <p:nvPr/>
        </p:nvSpPr>
        <p:spPr>
          <a:xfrm>
            <a:off x="7470648" y="3538728"/>
            <a:ext cx="33924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91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STATE</a:t>
            </a:r>
            <a:endParaRPr lang="en-US" sz="1200" dirty="0"/>
          </a:p>
        </p:txBody>
      </p:sp>
      <p:sp>
        <p:nvSpPr>
          <p:cNvPr id="30" name="Text 25"/>
          <p:cNvSpPr/>
          <p:nvPr/>
        </p:nvSpPr>
        <p:spPr>
          <a:xfrm>
            <a:off x="7470648" y="3877056"/>
            <a:ext cx="33924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4252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selected match becomes the context for alerts, ticket actions, and squad information.</a:t>
            </a:r>
            <a:endParaRPr lang="en-US" sz="950" dirty="0"/>
          </a:p>
        </p:txBody>
      </p:sp>
      <p:sp>
        <p:nvSpPr>
          <p:cNvPr id="31" name="Shape 26"/>
          <p:cNvSpPr/>
          <p:nvPr/>
        </p:nvSpPr>
        <p:spPr>
          <a:xfrm>
            <a:off x="6748272" y="4389120"/>
            <a:ext cx="4315968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D8E0EC"/>
            </a:solidFill>
            <a:prstDash val="solid"/>
          </a:ln>
        </p:spPr>
      </p:sp>
      <p:sp>
        <p:nvSpPr>
          <p:cNvPr id="32" name="Shape 27"/>
          <p:cNvSpPr/>
          <p:nvPr/>
        </p:nvSpPr>
        <p:spPr>
          <a:xfrm>
            <a:off x="6949440" y="4590288"/>
            <a:ext cx="384048" cy="384048"/>
          </a:xfrm>
          <a:prstGeom prst="ellipse">
            <a:avLst/>
          </a:prstGeom>
          <a:solidFill>
            <a:srgbClr val="3D195B"/>
          </a:solidFill>
          <a:ln w="12700">
            <a:solidFill>
              <a:srgbClr val="3D195B"/>
            </a:solidFill>
            <a:prstDash val="solid"/>
          </a:ln>
        </p:spPr>
      </p:sp>
      <p:sp>
        <p:nvSpPr>
          <p:cNvPr id="33" name="Text 28"/>
          <p:cNvSpPr/>
          <p:nvPr/>
        </p:nvSpPr>
        <p:spPr>
          <a:xfrm>
            <a:off x="6949440" y="4608576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34" name="Text 29"/>
          <p:cNvSpPr/>
          <p:nvPr/>
        </p:nvSpPr>
        <p:spPr>
          <a:xfrm>
            <a:off x="7470648" y="4526280"/>
            <a:ext cx="33924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91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NEXT ACTION</a:t>
            </a:r>
            <a:endParaRPr lang="en-US" sz="1200" dirty="0"/>
          </a:p>
        </p:txBody>
      </p:sp>
      <p:sp>
        <p:nvSpPr>
          <p:cNvPr id="35" name="Text 30"/>
          <p:cNvSpPr/>
          <p:nvPr/>
        </p:nvSpPr>
        <p:spPr>
          <a:xfrm>
            <a:off x="7470648" y="4864608"/>
            <a:ext cx="33924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4252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useful now can lead without hiding the wider club destination.</a:t>
            </a:r>
            <a:endParaRPr lang="en-US" sz="950" dirty="0"/>
          </a:p>
        </p:txBody>
      </p:sp>
      <p:sp>
        <p:nvSpPr>
          <p:cNvPr id="36" name="Shape 31"/>
          <p:cNvSpPr/>
          <p:nvPr/>
        </p:nvSpPr>
        <p:spPr>
          <a:xfrm>
            <a:off x="6748272" y="5468112"/>
            <a:ext cx="4315968" cy="438912"/>
          </a:xfrm>
          <a:prstGeom prst="roundRect">
            <a:avLst>
              <a:gd name="adj" fmla="val 12500"/>
            </a:avLst>
          </a:prstGeom>
          <a:solidFill>
            <a:srgbClr val="F3ECF7"/>
          </a:solidFill>
          <a:ln w="12700">
            <a:solidFill>
              <a:srgbClr val="D9C6E2"/>
            </a:solidFill>
            <a:prstDash val="solid"/>
          </a:ln>
        </p:spPr>
      </p:sp>
      <p:sp>
        <p:nvSpPr>
          <p:cNvPr id="37" name="Text 32"/>
          <p:cNvSpPr/>
          <p:nvPr/>
        </p:nvSpPr>
        <p:spPr>
          <a:xfrm>
            <a:off x="6931152" y="5577840"/>
            <a:ext cx="39502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D19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Illustrative product hierarchy — not a researched information architecture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13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457200"/>
            <a:ext cx="2331720" cy="310896"/>
          </a:xfrm>
          <a:prstGeom prst="roundRect">
            <a:avLst>
              <a:gd name="adj" fmla="val 23529"/>
            </a:avLst>
          </a:prstGeom>
          <a:solidFill>
            <a:srgbClr val="06265F"/>
          </a:solidFill>
          <a:ln w="12700">
            <a:solidFill>
              <a:srgbClr val="27467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493776"/>
            <a:ext cx="20299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spc="115" kern="0" dirty="0">
                <a:solidFill>
                  <a:srgbClr val="18B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AGENCY CONCEPT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321040" y="512064"/>
            <a:ext cx="3337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spc="135" kern="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ACCESS AND ENTRY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30352" y="96012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ticket should unlock more than a seat.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530352" y="1700784"/>
            <a:ext cx="8092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proposal links ticket discovery, seat choice, and verified access to the same matchday identity.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530352" y="6236208"/>
            <a:ext cx="9966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agency concept · illustrative content and assumptions · no affiliation or endorsement implied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0899648" y="6217920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10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932688" y="2157984"/>
            <a:ext cx="1527048" cy="3176954"/>
          </a:xfrm>
          <a:prstGeom prst="roundRect">
            <a:avLst>
              <a:gd name="adj" fmla="val 4790"/>
            </a:avLst>
          </a:prstGeom>
          <a:solidFill>
            <a:srgbClr val="FFFFFF"/>
          </a:solidFill>
          <a:ln w="15240">
            <a:solidFill>
              <a:srgbClr val="18BFFF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10" name="Image 0" descr="FIND mobile concept screen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7552" y="2212848"/>
            <a:ext cx="1417320" cy="3067226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1248156" y="5078906"/>
            <a:ext cx="896112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312164" y="5124626"/>
            <a:ext cx="7680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2651760" y="2816352"/>
            <a:ext cx="14447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Upcoming ticket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2651760" y="3310128"/>
            <a:ext cx="14447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Bring the next match into view.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4142232" y="4526280"/>
            <a:ext cx="256032" cy="0"/>
          </a:xfrm>
          <a:prstGeom prst="line">
            <a:avLst/>
          </a:prstGeom>
          <a:noFill/>
          <a:ln w="21590">
            <a:solidFill>
              <a:srgbClr val="18BFFF"/>
            </a:solidFill>
            <a:prstDash val="solid"/>
            <a:headEnd type="none"/>
            <a:tailEnd type="triangle"/>
          </a:ln>
        </p:spPr>
      </p:sp>
      <p:sp>
        <p:nvSpPr>
          <p:cNvPr id="16" name="Shape 13"/>
          <p:cNvSpPr/>
          <p:nvPr/>
        </p:nvSpPr>
        <p:spPr>
          <a:xfrm>
            <a:off x="4379976" y="2157984"/>
            <a:ext cx="1527048" cy="3176954"/>
          </a:xfrm>
          <a:prstGeom prst="roundRect">
            <a:avLst>
              <a:gd name="adj" fmla="val 4790"/>
            </a:avLst>
          </a:prstGeom>
          <a:solidFill>
            <a:srgbClr val="FFFFFF"/>
          </a:solidFill>
          <a:ln w="15240">
            <a:solidFill>
              <a:srgbClr val="146EF5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17" name="Image 1" descr="CHOOSE mobile concept screen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840" y="2212848"/>
            <a:ext cx="1417320" cy="3067226"/>
          </a:xfrm>
          <a:prstGeom prst="rect">
            <a:avLst/>
          </a:prstGeom>
        </p:spPr>
      </p:pic>
      <p:sp>
        <p:nvSpPr>
          <p:cNvPr id="18" name="Shape 14"/>
          <p:cNvSpPr/>
          <p:nvPr/>
        </p:nvSpPr>
        <p:spPr>
          <a:xfrm>
            <a:off x="4695444" y="5078906"/>
            <a:ext cx="896112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4759452" y="5124626"/>
            <a:ext cx="7680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</a:t>
            </a:r>
            <a:endParaRPr lang="en-US" sz="750" dirty="0"/>
          </a:p>
        </p:txBody>
      </p:sp>
      <p:sp>
        <p:nvSpPr>
          <p:cNvPr id="20" name="Text 16"/>
          <p:cNvSpPr/>
          <p:nvPr/>
        </p:nvSpPr>
        <p:spPr>
          <a:xfrm>
            <a:off x="6099048" y="2816352"/>
            <a:ext cx="14447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Seat selection</a:t>
            </a:r>
            <a:endParaRPr lang="en-US" sz="1400" dirty="0"/>
          </a:p>
        </p:txBody>
      </p:sp>
      <p:sp>
        <p:nvSpPr>
          <p:cNvPr id="21" name="Text 17"/>
          <p:cNvSpPr/>
          <p:nvPr/>
        </p:nvSpPr>
        <p:spPr>
          <a:xfrm>
            <a:off x="6099048" y="3310128"/>
            <a:ext cx="14447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choice visible and reversible.</a:t>
            </a:r>
            <a:endParaRPr lang="en-US" sz="1000" dirty="0"/>
          </a:p>
        </p:txBody>
      </p:sp>
      <p:sp>
        <p:nvSpPr>
          <p:cNvPr id="22" name="Shape 18"/>
          <p:cNvSpPr/>
          <p:nvPr/>
        </p:nvSpPr>
        <p:spPr>
          <a:xfrm>
            <a:off x="7589520" y="4526280"/>
            <a:ext cx="256032" cy="0"/>
          </a:xfrm>
          <a:prstGeom prst="line">
            <a:avLst/>
          </a:prstGeom>
          <a:noFill/>
          <a:ln w="21590">
            <a:solidFill>
              <a:srgbClr val="35D6B4"/>
            </a:solidFill>
            <a:prstDash val="solid"/>
            <a:headEnd type="none"/>
            <a:tailEnd type="triangle"/>
          </a:ln>
        </p:spPr>
      </p:sp>
      <p:sp>
        <p:nvSpPr>
          <p:cNvPr id="23" name="Shape 19"/>
          <p:cNvSpPr/>
          <p:nvPr/>
        </p:nvSpPr>
        <p:spPr>
          <a:xfrm>
            <a:off x="7827264" y="2157984"/>
            <a:ext cx="1527048" cy="3176954"/>
          </a:xfrm>
          <a:prstGeom prst="roundRect">
            <a:avLst>
              <a:gd name="adj" fmla="val 4790"/>
            </a:avLst>
          </a:prstGeom>
          <a:solidFill>
            <a:srgbClr val="FFFFFF"/>
          </a:solidFill>
          <a:ln w="15240">
            <a:solidFill>
              <a:srgbClr val="35D6B4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24" name="Image 2" descr="UNLOCK mobile concept screen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2128" y="2212848"/>
            <a:ext cx="1417320" cy="3067226"/>
          </a:xfrm>
          <a:prstGeom prst="rect">
            <a:avLst/>
          </a:prstGeom>
        </p:spPr>
      </p:pic>
      <p:sp>
        <p:nvSpPr>
          <p:cNvPr id="25" name="Shape 20"/>
          <p:cNvSpPr/>
          <p:nvPr/>
        </p:nvSpPr>
        <p:spPr>
          <a:xfrm>
            <a:off x="8142732" y="5078906"/>
            <a:ext cx="896112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8206740" y="5124626"/>
            <a:ext cx="7680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UNLOCK</a:t>
            </a:r>
            <a:endParaRPr lang="en-US" sz="750" dirty="0"/>
          </a:p>
        </p:txBody>
      </p:sp>
      <p:sp>
        <p:nvSpPr>
          <p:cNvPr id="27" name="Text 22"/>
          <p:cNvSpPr/>
          <p:nvPr/>
        </p:nvSpPr>
        <p:spPr>
          <a:xfrm>
            <a:off x="9546336" y="2816352"/>
            <a:ext cx="14447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Verified matchday</a:t>
            </a:r>
            <a:endParaRPr lang="en-US" sz="1400" dirty="0"/>
          </a:p>
        </p:txBody>
      </p:sp>
      <p:sp>
        <p:nvSpPr>
          <p:cNvPr id="28" name="Text 23"/>
          <p:cNvSpPr/>
          <p:nvPr/>
        </p:nvSpPr>
        <p:spPr>
          <a:xfrm>
            <a:off x="9546336" y="3310128"/>
            <a:ext cx="14447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Carry access into the event experience.</a:t>
            </a:r>
            <a:endParaRPr lang="en-US" sz="1000" dirty="0"/>
          </a:p>
        </p:txBody>
      </p:sp>
      <p:sp>
        <p:nvSpPr>
          <p:cNvPr id="29" name="Shape 24"/>
          <p:cNvSpPr/>
          <p:nvPr/>
        </p:nvSpPr>
        <p:spPr>
          <a:xfrm>
            <a:off x="987552" y="5413248"/>
            <a:ext cx="9509760" cy="420624"/>
          </a:xfrm>
          <a:prstGeom prst="roundRect">
            <a:avLst>
              <a:gd name="adj" fmla="val 13043"/>
            </a:avLst>
          </a:prstGeom>
          <a:solidFill>
            <a:srgbClr val="06265F"/>
          </a:solidFill>
          <a:ln w="12700">
            <a:solidFill>
              <a:srgbClr val="274678"/>
            </a:solidFill>
            <a:prstDash val="solid"/>
          </a:ln>
        </p:spPr>
      </p:sp>
      <p:sp>
        <p:nvSpPr>
          <p:cNvPr id="30" name="Text 25"/>
          <p:cNvSpPr/>
          <p:nvPr/>
        </p:nvSpPr>
        <p:spPr>
          <a:xfrm>
            <a:off x="1188720" y="5522976"/>
            <a:ext cx="15179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90" kern="0" dirty="0">
                <a:solidFill>
                  <a:srgbClr val="18B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PROPOSAL PRINCIPLE</a:t>
            </a:r>
            <a:endParaRPr lang="en-US" sz="800" dirty="0"/>
          </a:p>
        </p:txBody>
      </p:sp>
      <p:sp>
        <p:nvSpPr>
          <p:cNvPr id="31" name="Text 26"/>
          <p:cNvSpPr/>
          <p:nvPr/>
        </p:nvSpPr>
        <p:spPr>
          <a:xfrm>
            <a:off x="2788920" y="5495544"/>
            <a:ext cx="74432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verified ticket becomes the key to relevant services — not proof that these flows were deployed.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457200"/>
            <a:ext cx="2331720" cy="310896"/>
          </a:xfrm>
          <a:prstGeom prst="roundRect">
            <a:avLst>
              <a:gd name="adj" fmla="val 23529"/>
            </a:avLst>
          </a:prstGeom>
          <a:solidFill>
            <a:srgbClr val="EAF2FF"/>
          </a:solidFill>
          <a:ln w="12700">
            <a:solidFill>
              <a:srgbClr val="C9D9F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493776"/>
            <a:ext cx="20299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spc="115" kern="0" dirty="0">
                <a:solidFill>
                  <a:srgbClr val="146E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AGENCY CONCEPT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321040" y="512064"/>
            <a:ext cx="3337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spc="135" kern="0" dirty="0">
                <a:solidFill>
                  <a:srgbClr val="6270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LIVE MOMENT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30352" y="96012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91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context should add to the game — not compete with it.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530352" y="1700784"/>
            <a:ext cx="8092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4252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information earns its place by answering one immediate question, then getting out of the way.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530352" y="6236208"/>
            <a:ext cx="9966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6270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agency concept · illustrative content and assumptions · no affiliation or endorsement implied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0899648" y="6217920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091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10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786384" y="2212848"/>
            <a:ext cx="1664208" cy="3473782"/>
          </a:xfrm>
          <a:prstGeom prst="roundRect">
            <a:avLst>
              <a:gd name="adj" fmla="val 4396"/>
            </a:avLst>
          </a:prstGeom>
          <a:solidFill>
            <a:srgbClr val="FFFFFF"/>
          </a:solidFill>
          <a:ln w="15240">
            <a:solidFill>
              <a:srgbClr val="FF3B7A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10" name="Image 0" descr="Timeline mobile concept screen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248" y="2267712"/>
            <a:ext cx="1554480" cy="3364054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1122883" y="5430598"/>
            <a:ext cx="991210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86891" y="5476318"/>
            <a:ext cx="86319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TIMELINE</a:t>
            </a:r>
            <a:endParaRPr lang="en-US" sz="750" dirty="0"/>
          </a:p>
        </p:txBody>
      </p:sp>
      <p:sp>
        <p:nvSpPr>
          <p:cNvPr id="13" name="Shape 10"/>
          <p:cNvSpPr/>
          <p:nvPr/>
        </p:nvSpPr>
        <p:spPr>
          <a:xfrm>
            <a:off x="2706624" y="2487168"/>
            <a:ext cx="1408176" cy="2919703"/>
          </a:xfrm>
          <a:prstGeom prst="roundRect">
            <a:avLst>
              <a:gd name="adj" fmla="val 5195"/>
            </a:avLst>
          </a:prstGeom>
          <a:solidFill>
            <a:srgbClr val="FFFFFF"/>
          </a:solidFill>
          <a:ln w="15240">
            <a:solidFill>
              <a:srgbClr val="146EF5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14" name="Image 1" descr="Match state mobile concept screen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1488" y="2542032"/>
            <a:ext cx="1298448" cy="2809975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2801264" y="5150839"/>
            <a:ext cx="1218895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2865272" y="5196559"/>
            <a:ext cx="1090879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MATCH STATE</a:t>
            </a:r>
            <a:endParaRPr lang="en-US" sz="750" dirty="0"/>
          </a:p>
        </p:txBody>
      </p:sp>
      <p:sp>
        <p:nvSpPr>
          <p:cNvPr id="17" name="Shape 13"/>
          <p:cNvSpPr/>
          <p:nvPr/>
        </p:nvSpPr>
        <p:spPr>
          <a:xfrm>
            <a:off x="4389120" y="2212848"/>
            <a:ext cx="1664208" cy="3473782"/>
          </a:xfrm>
          <a:prstGeom prst="roundRect">
            <a:avLst>
              <a:gd name="adj" fmla="val 4396"/>
            </a:avLst>
          </a:prstGeom>
          <a:solidFill>
            <a:srgbClr val="FFFFFF"/>
          </a:solidFill>
          <a:ln w="15240">
            <a:solidFill>
              <a:srgbClr val="18BFFF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18" name="Image 2" descr="Squad mobile concept screen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3984" y="2267712"/>
            <a:ext cx="1554480" cy="3364054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4773168" y="5430598"/>
            <a:ext cx="896112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4837176" y="5476318"/>
            <a:ext cx="7680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SQUAD</a:t>
            </a:r>
            <a:endParaRPr lang="en-US" sz="750" dirty="0"/>
          </a:p>
        </p:txBody>
      </p:sp>
      <p:sp>
        <p:nvSpPr>
          <p:cNvPr id="21" name="Shape 16"/>
          <p:cNvSpPr/>
          <p:nvPr/>
        </p:nvSpPr>
        <p:spPr>
          <a:xfrm>
            <a:off x="6629400" y="2286000"/>
            <a:ext cx="4425696" cy="877824"/>
          </a:xfrm>
          <a:prstGeom prst="roundRect">
            <a:avLst>
              <a:gd name="adj" fmla="val 8333"/>
            </a:avLst>
          </a:prstGeom>
          <a:solidFill>
            <a:srgbClr val="F3ECF7"/>
          </a:solidFill>
          <a:ln w="12700">
            <a:solidFill>
              <a:srgbClr val="DAC3E4"/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6830568" y="2487168"/>
            <a:ext cx="384048" cy="384048"/>
          </a:xfrm>
          <a:prstGeom prst="ellipse">
            <a:avLst/>
          </a:prstGeom>
          <a:solidFill>
            <a:srgbClr val="FF3B7A"/>
          </a:solidFill>
          <a:ln w="12700">
            <a:solidFill>
              <a:srgbClr val="FF3B7A"/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6830568" y="2505456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00" dirty="0"/>
          </a:p>
        </p:txBody>
      </p:sp>
      <p:sp>
        <p:nvSpPr>
          <p:cNvPr id="24" name="Text 19"/>
          <p:cNvSpPr/>
          <p:nvPr/>
        </p:nvSpPr>
        <p:spPr>
          <a:xfrm>
            <a:off x="7351776" y="2423160"/>
            <a:ext cx="35021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091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CHANGED?</a:t>
            </a:r>
            <a:endParaRPr lang="en-US" sz="1250" dirty="0"/>
          </a:p>
        </p:txBody>
      </p:sp>
      <p:sp>
        <p:nvSpPr>
          <p:cNvPr id="25" name="Text 20"/>
          <p:cNvSpPr/>
          <p:nvPr/>
        </p:nvSpPr>
        <p:spPr>
          <a:xfrm>
            <a:off x="7351776" y="2761488"/>
            <a:ext cx="3502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4252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readable event timeline keeps goals, cards, and key moments together.</a:t>
            </a:r>
            <a:endParaRPr lang="en-US" sz="970" dirty="0"/>
          </a:p>
        </p:txBody>
      </p:sp>
      <p:sp>
        <p:nvSpPr>
          <p:cNvPr id="26" name="Shape 21"/>
          <p:cNvSpPr/>
          <p:nvPr/>
        </p:nvSpPr>
        <p:spPr>
          <a:xfrm>
            <a:off x="6629400" y="3328416"/>
            <a:ext cx="4425696" cy="877824"/>
          </a:xfrm>
          <a:prstGeom prst="roundRect">
            <a:avLst>
              <a:gd name="adj" fmla="val 8333"/>
            </a:avLst>
          </a:prstGeom>
          <a:solidFill>
            <a:srgbClr val="EAF2FF"/>
          </a:solidFill>
          <a:ln w="12700">
            <a:solidFill>
              <a:srgbClr val="C8D9F5"/>
            </a:solidFill>
            <a:prstDash val="solid"/>
          </a:ln>
        </p:spPr>
      </p:sp>
      <p:sp>
        <p:nvSpPr>
          <p:cNvPr id="27" name="Shape 22"/>
          <p:cNvSpPr/>
          <p:nvPr/>
        </p:nvSpPr>
        <p:spPr>
          <a:xfrm>
            <a:off x="6830568" y="3529584"/>
            <a:ext cx="384048" cy="384048"/>
          </a:xfrm>
          <a:prstGeom prst="ellipse">
            <a:avLst/>
          </a:prstGeom>
          <a:solidFill>
            <a:srgbClr val="146EF5"/>
          </a:solidFill>
          <a:ln w="12700">
            <a:solidFill>
              <a:srgbClr val="146EF5"/>
            </a:solidFill>
            <a:prstDash val="solid"/>
          </a:ln>
        </p:spPr>
      </p:sp>
      <p:sp>
        <p:nvSpPr>
          <p:cNvPr id="28" name="Text 23"/>
          <p:cNvSpPr/>
          <p:nvPr/>
        </p:nvSpPr>
        <p:spPr>
          <a:xfrm>
            <a:off x="6830568" y="3547872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29" name="Text 24"/>
          <p:cNvSpPr/>
          <p:nvPr/>
        </p:nvSpPr>
        <p:spPr>
          <a:xfrm>
            <a:off x="7351776" y="3465576"/>
            <a:ext cx="35021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091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HAPPENING?</a:t>
            </a:r>
            <a:endParaRPr lang="en-US" sz="1250" dirty="0"/>
          </a:p>
        </p:txBody>
      </p:sp>
      <p:sp>
        <p:nvSpPr>
          <p:cNvPr id="30" name="Text 25"/>
          <p:cNvSpPr/>
          <p:nvPr/>
        </p:nvSpPr>
        <p:spPr>
          <a:xfrm>
            <a:off x="7351776" y="3803904"/>
            <a:ext cx="3502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4252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focused match state keeps the live result and wider fixture context legible.</a:t>
            </a:r>
            <a:endParaRPr lang="en-US" sz="970" dirty="0"/>
          </a:p>
        </p:txBody>
      </p:sp>
      <p:sp>
        <p:nvSpPr>
          <p:cNvPr id="31" name="Shape 26"/>
          <p:cNvSpPr/>
          <p:nvPr/>
        </p:nvSpPr>
        <p:spPr>
          <a:xfrm>
            <a:off x="6629400" y="4370832"/>
            <a:ext cx="4425696" cy="877824"/>
          </a:xfrm>
          <a:prstGeom prst="roundRect">
            <a:avLst>
              <a:gd name="adj" fmla="val 8333"/>
            </a:avLst>
          </a:prstGeom>
          <a:solidFill>
            <a:srgbClr val="E8F9FF"/>
          </a:solidFill>
          <a:ln w="12700">
            <a:solidFill>
              <a:srgbClr val="BCEAF5"/>
            </a:solidFill>
            <a:prstDash val="solid"/>
          </a:ln>
        </p:spPr>
      </p:sp>
      <p:sp>
        <p:nvSpPr>
          <p:cNvPr id="32" name="Shape 27"/>
          <p:cNvSpPr/>
          <p:nvPr/>
        </p:nvSpPr>
        <p:spPr>
          <a:xfrm>
            <a:off x="6830568" y="4572000"/>
            <a:ext cx="384048" cy="384048"/>
          </a:xfrm>
          <a:prstGeom prst="ellipse">
            <a:avLst/>
          </a:prstGeom>
          <a:solidFill>
            <a:srgbClr val="18BFFF"/>
          </a:solidFill>
          <a:ln w="12700">
            <a:solidFill>
              <a:srgbClr val="18BFFF"/>
            </a:solidFill>
            <a:prstDash val="solid"/>
          </a:ln>
        </p:spPr>
      </p:sp>
      <p:sp>
        <p:nvSpPr>
          <p:cNvPr id="33" name="Text 28"/>
          <p:cNvSpPr/>
          <p:nvPr/>
        </p:nvSpPr>
        <p:spPr>
          <a:xfrm>
            <a:off x="6830568" y="4590288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34" name="Text 29"/>
          <p:cNvSpPr/>
          <p:nvPr/>
        </p:nvSpPr>
        <p:spPr>
          <a:xfrm>
            <a:off x="7351776" y="4507992"/>
            <a:ext cx="35021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091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IS INVOLVED?</a:t>
            </a:r>
            <a:endParaRPr lang="en-US" sz="1250" dirty="0"/>
          </a:p>
        </p:txBody>
      </p:sp>
      <p:sp>
        <p:nvSpPr>
          <p:cNvPr id="35" name="Text 30"/>
          <p:cNvSpPr/>
          <p:nvPr/>
        </p:nvSpPr>
        <p:spPr>
          <a:xfrm>
            <a:off x="7351776" y="4846320"/>
            <a:ext cx="3502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4252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structured squad view adds depth without crowding the event state.</a:t>
            </a:r>
            <a:endParaRPr lang="en-US" sz="970" dirty="0"/>
          </a:p>
        </p:txBody>
      </p:sp>
      <p:sp>
        <p:nvSpPr>
          <p:cNvPr id="36" name="Text 31"/>
          <p:cNvSpPr/>
          <p:nvPr/>
        </p:nvSpPr>
        <p:spPr>
          <a:xfrm>
            <a:off x="6812280" y="5559552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91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Concept rule: utility first, optional depth second.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13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457200"/>
            <a:ext cx="2331720" cy="310896"/>
          </a:xfrm>
          <a:prstGeom prst="roundRect">
            <a:avLst>
              <a:gd name="adj" fmla="val 23529"/>
            </a:avLst>
          </a:prstGeom>
          <a:solidFill>
            <a:srgbClr val="06265F"/>
          </a:solidFill>
          <a:ln w="12700">
            <a:solidFill>
              <a:srgbClr val="27467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493776"/>
            <a:ext cx="20299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spc="115" kern="0" dirty="0">
                <a:solidFill>
                  <a:srgbClr val="18B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AGENCY CONCEPT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321040" y="512064"/>
            <a:ext cx="3337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spc="135" kern="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SMART-STADIUM SERVICES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30352" y="96012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Stadium services should feel like part of the match.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530352" y="1700784"/>
            <a:ext cx="8092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Useful services can arrive in the event context, while checkout and receipts remain clear and accountable.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530352" y="6236208"/>
            <a:ext cx="9966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agency concept · illustrative content and assumptions · no affiliation or endorsement implied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0899648" y="6217920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10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768096" y="2249424"/>
            <a:ext cx="1508760" cy="3137377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5240">
            <a:solidFill>
              <a:srgbClr val="18BFFF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10" name="Image 0" descr="Before mobile concept screen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2304288"/>
            <a:ext cx="1399032" cy="3027649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1074420" y="5130769"/>
            <a:ext cx="896112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38428" y="5176489"/>
            <a:ext cx="7680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</a:t>
            </a:r>
            <a:endParaRPr lang="en-US" sz="750" dirty="0"/>
          </a:p>
        </p:txBody>
      </p:sp>
      <p:sp>
        <p:nvSpPr>
          <p:cNvPr id="13" name="Shape 10"/>
          <p:cNvSpPr/>
          <p:nvPr/>
        </p:nvSpPr>
        <p:spPr>
          <a:xfrm>
            <a:off x="2715768" y="2103120"/>
            <a:ext cx="1636776" cy="3414416"/>
          </a:xfrm>
          <a:prstGeom prst="roundRect">
            <a:avLst>
              <a:gd name="adj" fmla="val 4469"/>
            </a:avLst>
          </a:prstGeom>
          <a:solidFill>
            <a:srgbClr val="FFFFFF"/>
          </a:solidFill>
          <a:ln w="15240">
            <a:solidFill>
              <a:srgbClr val="FF3B7A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14" name="Image 1" descr="Upgrade mobile concept screen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632" y="2157984"/>
            <a:ext cx="1527048" cy="3304688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3076499" y="5261504"/>
            <a:ext cx="915314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3140507" y="5307224"/>
            <a:ext cx="78729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UPGRADE</a:t>
            </a:r>
            <a:endParaRPr lang="en-US" sz="750" dirty="0"/>
          </a:p>
        </p:txBody>
      </p:sp>
      <p:sp>
        <p:nvSpPr>
          <p:cNvPr id="17" name="Shape 13"/>
          <p:cNvSpPr/>
          <p:nvPr/>
        </p:nvSpPr>
        <p:spPr>
          <a:xfrm>
            <a:off x="4764024" y="2249424"/>
            <a:ext cx="1508760" cy="3137377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5240">
            <a:solidFill>
              <a:srgbClr val="35D6B4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18" name="Image 2" descr="Receipt mobile concept screen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888" y="2304288"/>
            <a:ext cx="1399032" cy="3027649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5060747" y="5130769"/>
            <a:ext cx="915314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124755" y="5176489"/>
            <a:ext cx="78729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RECEIPT</a:t>
            </a:r>
            <a:endParaRPr lang="en-US" sz="750" dirty="0"/>
          </a:p>
        </p:txBody>
      </p:sp>
      <p:sp>
        <p:nvSpPr>
          <p:cNvPr id="21" name="Shape 16"/>
          <p:cNvSpPr/>
          <p:nvPr/>
        </p:nvSpPr>
        <p:spPr>
          <a:xfrm>
            <a:off x="6876288" y="2249424"/>
            <a:ext cx="4096512" cy="914400"/>
          </a:xfrm>
          <a:prstGeom prst="roundRect">
            <a:avLst>
              <a:gd name="adj" fmla="val 8000"/>
            </a:avLst>
          </a:prstGeom>
          <a:solidFill>
            <a:srgbClr val="06265F"/>
          </a:solidFill>
          <a:ln w="12700">
            <a:solidFill>
              <a:srgbClr val="274678"/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7077456" y="2450592"/>
            <a:ext cx="384048" cy="384048"/>
          </a:xfrm>
          <a:prstGeom prst="ellipse">
            <a:avLst/>
          </a:prstGeom>
          <a:solidFill>
            <a:srgbClr val="18BFFF"/>
          </a:solidFill>
          <a:ln w="12700">
            <a:solidFill>
              <a:srgbClr val="18BFFF"/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7077456" y="2468880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00" dirty="0"/>
          </a:p>
        </p:txBody>
      </p:sp>
      <p:sp>
        <p:nvSpPr>
          <p:cNvPr id="24" name="Text 19"/>
          <p:cNvSpPr/>
          <p:nvPr/>
        </p:nvSpPr>
        <p:spPr>
          <a:xfrm>
            <a:off x="7598664" y="2386584"/>
            <a:ext cx="31729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8B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CONTEXT</a:t>
            </a:r>
            <a:endParaRPr lang="en-US" sz="1250" dirty="0"/>
          </a:p>
        </p:txBody>
      </p:sp>
      <p:sp>
        <p:nvSpPr>
          <p:cNvPr id="25" name="Text 20"/>
          <p:cNvSpPr/>
          <p:nvPr/>
        </p:nvSpPr>
        <p:spPr>
          <a:xfrm>
            <a:off x="7598664" y="2724912"/>
            <a:ext cx="31729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Match, time, ticket, and location establish what may be useful.</a:t>
            </a:r>
            <a:endParaRPr lang="en-US" sz="1000" dirty="0"/>
          </a:p>
        </p:txBody>
      </p:sp>
      <p:sp>
        <p:nvSpPr>
          <p:cNvPr id="26" name="Shape 21"/>
          <p:cNvSpPr/>
          <p:nvPr/>
        </p:nvSpPr>
        <p:spPr>
          <a:xfrm>
            <a:off x="6876288" y="3310128"/>
            <a:ext cx="4096512" cy="914400"/>
          </a:xfrm>
          <a:prstGeom prst="roundRect">
            <a:avLst>
              <a:gd name="adj" fmla="val 8000"/>
            </a:avLst>
          </a:prstGeom>
          <a:solidFill>
            <a:srgbClr val="06265F"/>
          </a:solidFill>
          <a:ln w="12700">
            <a:solidFill>
              <a:srgbClr val="274678"/>
            </a:solidFill>
            <a:prstDash val="solid"/>
          </a:ln>
        </p:spPr>
      </p:sp>
      <p:sp>
        <p:nvSpPr>
          <p:cNvPr id="27" name="Shape 22"/>
          <p:cNvSpPr/>
          <p:nvPr/>
        </p:nvSpPr>
        <p:spPr>
          <a:xfrm>
            <a:off x="7077456" y="3511296"/>
            <a:ext cx="384048" cy="384048"/>
          </a:xfrm>
          <a:prstGeom prst="ellipse">
            <a:avLst/>
          </a:prstGeom>
          <a:solidFill>
            <a:srgbClr val="FF3B7A"/>
          </a:solidFill>
          <a:ln w="12700">
            <a:solidFill>
              <a:srgbClr val="FF3B7A"/>
            </a:solidFill>
            <a:prstDash val="solid"/>
          </a:ln>
        </p:spPr>
      </p:sp>
      <p:sp>
        <p:nvSpPr>
          <p:cNvPr id="28" name="Text 23"/>
          <p:cNvSpPr/>
          <p:nvPr/>
        </p:nvSpPr>
        <p:spPr>
          <a:xfrm>
            <a:off x="7077456" y="3529584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29" name="Text 24"/>
          <p:cNvSpPr/>
          <p:nvPr/>
        </p:nvSpPr>
        <p:spPr>
          <a:xfrm>
            <a:off x="7598664" y="3447288"/>
            <a:ext cx="31729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3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</a:t>
            </a:r>
            <a:endParaRPr lang="en-US" sz="1250" dirty="0"/>
          </a:p>
        </p:txBody>
      </p:sp>
      <p:sp>
        <p:nvSpPr>
          <p:cNvPr id="30" name="Text 25"/>
          <p:cNvSpPr/>
          <p:nvPr/>
        </p:nvSpPr>
        <p:spPr>
          <a:xfrm>
            <a:off x="7598664" y="3785616"/>
            <a:ext cx="31729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Seat upgrades, support, and other matchday services appear as optional actions.</a:t>
            </a:r>
            <a:endParaRPr lang="en-US" sz="1000" dirty="0"/>
          </a:p>
        </p:txBody>
      </p:sp>
      <p:sp>
        <p:nvSpPr>
          <p:cNvPr id="31" name="Shape 26"/>
          <p:cNvSpPr/>
          <p:nvPr/>
        </p:nvSpPr>
        <p:spPr>
          <a:xfrm>
            <a:off x="6876288" y="4370832"/>
            <a:ext cx="4096512" cy="914400"/>
          </a:xfrm>
          <a:prstGeom prst="roundRect">
            <a:avLst>
              <a:gd name="adj" fmla="val 8000"/>
            </a:avLst>
          </a:prstGeom>
          <a:solidFill>
            <a:srgbClr val="06265F"/>
          </a:solidFill>
          <a:ln w="12700">
            <a:solidFill>
              <a:srgbClr val="274678"/>
            </a:solidFill>
            <a:prstDash val="solid"/>
          </a:ln>
        </p:spPr>
      </p:sp>
      <p:sp>
        <p:nvSpPr>
          <p:cNvPr id="32" name="Shape 27"/>
          <p:cNvSpPr/>
          <p:nvPr/>
        </p:nvSpPr>
        <p:spPr>
          <a:xfrm>
            <a:off x="7077456" y="4572000"/>
            <a:ext cx="384048" cy="384048"/>
          </a:xfrm>
          <a:prstGeom prst="ellipse">
            <a:avLst/>
          </a:prstGeom>
          <a:solidFill>
            <a:srgbClr val="35D6B4"/>
          </a:solidFill>
          <a:ln w="12700">
            <a:solidFill>
              <a:srgbClr val="35D6B4"/>
            </a:solidFill>
            <a:prstDash val="solid"/>
          </a:ln>
        </p:spPr>
      </p:sp>
      <p:sp>
        <p:nvSpPr>
          <p:cNvPr id="33" name="Text 28"/>
          <p:cNvSpPr/>
          <p:nvPr/>
        </p:nvSpPr>
        <p:spPr>
          <a:xfrm>
            <a:off x="7077456" y="4590288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34" name="Text 29"/>
          <p:cNvSpPr/>
          <p:nvPr/>
        </p:nvSpPr>
        <p:spPr>
          <a:xfrm>
            <a:off x="7598664" y="4507992"/>
            <a:ext cx="31729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35D6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</a:t>
            </a:r>
            <a:endParaRPr lang="en-US" sz="1250" dirty="0"/>
          </a:p>
        </p:txBody>
      </p:sp>
      <p:sp>
        <p:nvSpPr>
          <p:cNvPr id="35" name="Text 30"/>
          <p:cNvSpPr/>
          <p:nvPr/>
        </p:nvSpPr>
        <p:spPr>
          <a:xfrm>
            <a:off x="7598664" y="4846320"/>
            <a:ext cx="31729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Basket, payment state, redemption, and receipt keep the transaction explicit.</a:t>
            </a:r>
            <a:endParaRPr lang="en-US" sz="1000" dirty="0"/>
          </a:p>
        </p:txBody>
      </p:sp>
      <p:sp>
        <p:nvSpPr>
          <p:cNvPr id="36" name="Shape 31"/>
          <p:cNvSpPr/>
          <p:nvPr/>
        </p:nvSpPr>
        <p:spPr>
          <a:xfrm>
            <a:off x="6876288" y="5486400"/>
            <a:ext cx="4096512" cy="384048"/>
          </a:xfrm>
          <a:prstGeom prst="roundRect">
            <a:avLst>
              <a:gd name="adj" fmla="val 14286"/>
            </a:avLst>
          </a:prstGeom>
          <a:solidFill>
            <a:srgbClr val="3D195B">
              <a:alpha val="92000"/>
            </a:srgbClr>
          </a:solidFill>
          <a:ln w="12700">
            <a:solidFill>
              <a:srgbClr val="3D195B"/>
            </a:solidFill>
            <a:prstDash val="solid"/>
          </a:ln>
        </p:spPr>
      </p:sp>
      <p:sp>
        <p:nvSpPr>
          <p:cNvPr id="37" name="Text 32"/>
          <p:cNvSpPr/>
          <p:nvPr/>
        </p:nvSpPr>
        <p:spPr>
          <a:xfrm>
            <a:off x="7077456" y="5577840"/>
            <a:ext cx="369417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3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prices, orders, and commercial mechanics are illustrative sample content.</a:t>
            </a:r>
            <a:endParaRPr lang="en-US" sz="83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457200"/>
            <a:ext cx="2331720" cy="310896"/>
          </a:xfrm>
          <a:prstGeom prst="roundRect">
            <a:avLst>
              <a:gd name="adj" fmla="val 23529"/>
            </a:avLst>
          </a:prstGeom>
          <a:solidFill>
            <a:srgbClr val="EAF2FF"/>
          </a:solidFill>
          <a:ln w="12700">
            <a:solidFill>
              <a:srgbClr val="C9D9F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493776"/>
            <a:ext cx="20299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spc="115" kern="0" dirty="0">
                <a:solidFill>
                  <a:srgbClr val="146E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AGENCY CONCEPT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321040" y="512064"/>
            <a:ext cx="3337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spc="135" kern="0" dirty="0">
                <a:solidFill>
                  <a:srgbClr val="6270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RELATIONSHIP AND RETURN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30352" y="96012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91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visit can compound into value and belonging.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530352" y="1700784"/>
            <a:ext cx="8092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4252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pitch connects attendance, participation, recognition, and the next visit around one supporter identity.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530352" y="6236208"/>
            <a:ext cx="9966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6270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agency concept · illustrative content and assumptions · no affiliation or endorsement implied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0899648" y="6217920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091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/ 10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048256" y="2450592"/>
            <a:ext cx="987552" cy="987552"/>
          </a:xfrm>
          <a:prstGeom prst="ellipse">
            <a:avLst/>
          </a:prstGeom>
          <a:solidFill>
            <a:srgbClr val="146EF5">
              <a:alpha val="92000"/>
            </a:srgbClr>
          </a:solidFill>
          <a:ln w="17780">
            <a:solidFill>
              <a:srgbClr val="146EF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121408" y="2798064"/>
            <a:ext cx="8412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ATTEND</a:t>
            </a:r>
            <a:endParaRPr lang="en-US" sz="920" dirty="0"/>
          </a:p>
        </p:txBody>
      </p:sp>
      <p:sp>
        <p:nvSpPr>
          <p:cNvPr id="11" name="Shape 9"/>
          <p:cNvSpPr/>
          <p:nvPr/>
        </p:nvSpPr>
        <p:spPr>
          <a:xfrm>
            <a:off x="3383280" y="3621024"/>
            <a:ext cx="987552" cy="987552"/>
          </a:xfrm>
          <a:prstGeom prst="ellipse">
            <a:avLst/>
          </a:prstGeom>
          <a:solidFill>
            <a:srgbClr val="18BFFF">
              <a:alpha val="92000"/>
            </a:srgbClr>
          </a:solidFill>
          <a:ln w="17780">
            <a:solidFill>
              <a:srgbClr val="18B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456432" y="3968496"/>
            <a:ext cx="8412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091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PARTICIPATE</a:t>
            </a:r>
            <a:endParaRPr lang="en-US" sz="920" dirty="0"/>
          </a:p>
        </p:txBody>
      </p:sp>
      <p:sp>
        <p:nvSpPr>
          <p:cNvPr id="13" name="Shape 11"/>
          <p:cNvSpPr/>
          <p:nvPr/>
        </p:nvSpPr>
        <p:spPr>
          <a:xfrm>
            <a:off x="2048256" y="4791456"/>
            <a:ext cx="987552" cy="987552"/>
          </a:xfrm>
          <a:prstGeom prst="ellipse">
            <a:avLst/>
          </a:prstGeom>
          <a:solidFill>
            <a:srgbClr val="FF3B7A">
              <a:alpha val="92000"/>
            </a:srgbClr>
          </a:solidFill>
          <a:ln w="17780">
            <a:solidFill>
              <a:srgbClr val="FF3B7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121408" y="5138928"/>
            <a:ext cx="8412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EARN</a:t>
            </a:r>
            <a:endParaRPr lang="en-US" sz="920" dirty="0"/>
          </a:p>
        </p:txBody>
      </p:sp>
      <p:sp>
        <p:nvSpPr>
          <p:cNvPr id="15" name="Shape 13"/>
          <p:cNvSpPr/>
          <p:nvPr/>
        </p:nvSpPr>
        <p:spPr>
          <a:xfrm>
            <a:off x="713232" y="3621024"/>
            <a:ext cx="987552" cy="987552"/>
          </a:xfrm>
          <a:prstGeom prst="ellipse">
            <a:avLst/>
          </a:prstGeom>
          <a:solidFill>
            <a:srgbClr val="35D6B4">
              <a:alpha val="92000"/>
            </a:srgbClr>
          </a:solidFill>
          <a:ln w="17780">
            <a:solidFill>
              <a:srgbClr val="35D6B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86384" y="3968496"/>
            <a:ext cx="8412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091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</a:t>
            </a:r>
            <a:endParaRPr lang="en-US" sz="920" dirty="0"/>
          </a:p>
        </p:txBody>
      </p:sp>
      <p:sp>
        <p:nvSpPr>
          <p:cNvPr id="17" name="Shape 15"/>
          <p:cNvSpPr/>
          <p:nvPr/>
        </p:nvSpPr>
        <p:spPr>
          <a:xfrm>
            <a:off x="1874520" y="3438144"/>
            <a:ext cx="1335024" cy="1335024"/>
          </a:xfrm>
          <a:prstGeom prst="ellipse">
            <a:avLst/>
          </a:prstGeom>
          <a:solidFill>
            <a:srgbClr val="00133F"/>
          </a:solidFill>
          <a:ln w="19050">
            <a:solidFill>
              <a:srgbClr val="27467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011680" y="3721608"/>
            <a:ext cx="106070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SUPPORTER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IDENTITY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562856" y="2304288"/>
            <a:ext cx="1545336" cy="3216531"/>
          </a:xfrm>
          <a:prstGeom prst="roundRect">
            <a:avLst>
              <a:gd name="adj" fmla="val 4734"/>
            </a:avLst>
          </a:prstGeom>
          <a:solidFill>
            <a:srgbClr val="FFFFFF"/>
          </a:solidFill>
          <a:ln w="15240">
            <a:solidFill>
              <a:srgbClr val="FF3B7A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20" name="Image 0" descr="Earn mobile concept screen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17720" y="2359152"/>
            <a:ext cx="1435608" cy="3106803"/>
          </a:xfrm>
          <a:prstGeom prst="rect">
            <a:avLst/>
          </a:prstGeom>
        </p:spPr>
      </p:pic>
      <p:sp>
        <p:nvSpPr>
          <p:cNvPr id="21" name="Shape 18"/>
          <p:cNvSpPr/>
          <p:nvPr/>
        </p:nvSpPr>
        <p:spPr>
          <a:xfrm>
            <a:off x="4887468" y="5264787"/>
            <a:ext cx="896112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951476" y="5310507"/>
            <a:ext cx="7680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EARN</a:t>
            </a:r>
            <a:endParaRPr lang="en-US" sz="750" dirty="0"/>
          </a:p>
        </p:txBody>
      </p:sp>
      <p:sp>
        <p:nvSpPr>
          <p:cNvPr id="23" name="Shape 20"/>
          <p:cNvSpPr/>
          <p:nvPr/>
        </p:nvSpPr>
        <p:spPr>
          <a:xfrm>
            <a:off x="6684264" y="2304288"/>
            <a:ext cx="1545336" cy="3216531"/>
          </a:xfrm>
          <a:prstGeom prst="roundRect">
            <a:avLst>
              <a:gd name="adj" fmla="val 4734"/>
            </a:avLst>
          </a:prstGeom>
          <a:solidFill>
            <a:srgbClr val="FFFFFF"/>
          </a:solidFill>
          <a:ln w="15240">
            <a:solidFill>
              <a:srgbClr val="35D6B4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24" name="Image 1" descr="Redeem mobile concept screen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128" y="2359152"/>
            <a:ext cx="1435608" cy="3106803"/>
          </a:xfrm>
          <a:prstGeom prst="rect">
            <a:avLst/>
          </a:prstGeom>
        </p:spPr>
      </p:pic>
      <p:sp>
        <p:nvSpPr>
          <p:cNvPr id="25" name="Shape 21"/>
          <p:cNvSpPr/>
          <p:nvPr/>
        </p:nvSpPr>
        <p:spPr>
          <a:xfrm>
            <a:off x="7008876" y="5264787"/>
            <a:ext cx="896112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7072884" y="5310507"/>
            <a:ext cx="7680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</a:t>
            </a:r>
            <a:endParaRPr lang="en-US" sz="750" dirty="0"/>
          </a:p>
        </p:txBody>
      </p:sp>
      <p:sp>
        <p:nvSpPr>
          <p:cNvPr id="27" name="Shape 23"/>
          <p:cNvSpPr/>
          <p:nvPr/>
        </p:nvSpPr>
        <p:spPr>
          <a:xfrm>
            <a:off x="8805672" y="2304288"/>
            <a:ext cx="1545336" cy="3216531"/>
          </a:xfrm>
          <a:prstGeom prst="roundRect">
            <a:avLst>
              <a:gd name="adj" fmla="val 4734"/>
            </a:avLst>
          </a:prstGeom>
          <a:solidFill>
            <a:srgbClr val="FFFFFF"/>
          </a:solidFill>
          <a:ln w="15240">
            <a:solidFill>
              <a:srgbClr val="18BFFF"/>
            </a:solidFill>
            <a:prstDash val="solid"/>
          </a:ln>
          <a:effectLst>
            <a:outerShdw sx="100000" sy="100000" kx="0" ky="0" algn="bl" rotWithShape="0" blurRad="25400" dist="50800" dir="2700000">
              <a:srgbClr val="001024">
                <a:alpha val="22000"/>
              </a:srgbClr>
            </a:outerShdw>
          </a:effectLst>
        </p:spPr>
      </p:sp>
      <p:pic>
        <p:nvPicPr>
          <p:cNvPr id="28" name="Image 2" descr="Membership mobile concept screen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0536" y="2359152"/>
            <a:ext cx="1435608" cy="3106803"/>
          </a:xfrm>
          <a:prstGeom prst="rect">
            <a:avLst/>
          </a:prstGeom>
        </p:spPr>
      </p:pic>
      <p:sp>
        <p:nvSpPr>
          <p:cNvPr id="29" name="Shape 24"/>
          <p:cNvSpPr/>
          <p:nvPr/>
        </p:nvSpPr>
        <p:spPr>
          <a:xfrm>
            <a:off x="9006840" y="5264787"/>
            <a:ext cx="1143000" cy="274320"/>
          </a:xfrm>
          <a:prstGeom prst="roundRect">
            <a:avLst>
              <a:gd name="adj" fmla="val 23333"/>
            </a:avLst>
          </a:prstGeom>
          <a:solidFill>
            <a:srgbClr val="00133F">
              <a:alpha val="96000"/>
            </a:srgbClr>
          </a:solidFill>
          <a:ln w="8890">
            <a:solidFill>
              <a:srgbClr val="274678">
                <a:alpha val="75000"/>
              </a:srgbClr>
            </a:solidFill>
            <a:prstDash val="solid"/>
          </a:ln>
        </p:spPr>
      </p:sp>
      <p:sp>
        <p:nvSpPr>
          <p:cNvPr id="30" name="Text 25"/>
          <p:cNvSpPr/>
          <p:nvPr/>
        </p:nvSpPr>
        <p:spPr>
          <a:xfrm>
            <a:off x="9070848" y="5310507"/>
            <a:ext cx="10149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spc="6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MEMBERSHIP</a:t>
            </a:r>
            <a:endParaRPr lang="en-US" sz="750" dirty="0"/>
          </a:p>
        </p:txBody>
      </p:sp>
      <p:sp>
        <p:nvSpPr>
          <p:cNvPr id="31" name="Text 26"/>
          <p:cNvSpPr/>
          <p:nvPr/>
        </p:nvSpPr>
        <p:spPr>
          <a:xfrm>
            <a:off x="4617720" y="5586984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spc="90" kern="0" dirty="0">
                <a:solidFill>
                  <a:srgbClr val="3D19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ILLUSTRATIVE HYPOTHESES</a:t>
            </a:r>
            <a:endParaRPr lang="en-US" sz="850" dirty="0"/>
          </a:p>
        </p:txBody>
      </p:sp>
      <p:sp>
        <p:nvSpPr>
          <p:cNvPr id="32" name="Text 27"/>
          <p:cNvSpPr/>
          <p:nvPr/>
        </p:nvSpPr>
        <p:spPr>
          <a:xfrm>
            <a:off x="6501384" y="5550408"/>
            <a:ext cx="42793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4252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adoption, reward-liability, membership, or revenue outcome is claimed.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13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457200"/>
            <a:ext cx="2331720" cy="310896"/>
          </a:xfrm>
          <a:prstGeom prst="roundRect">
            <a:avLst>
              <a:gd name="adj" fmla="val 23529"/>
            </a:avLst>
          </a:prstGeom>
          <a:solidFill>
            <a:srgbClr val="06265F"/>
          </a:solidFill>
          <a:ln w="12700">
            <a:solidFill>
              <a:srgbClr val="27467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493776"/>
            <a:ext cx="20299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spc="115" kern="0" dirty="0">
                <a:solidFill>
                  <a:srgbClr val="18B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AGENCY CONCEPT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321040" y="512064"/>
            <a:ext cx="3337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spc="135" kern="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PROPOSED PILOT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30352" y="96012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home matches can test access, engagement, and action.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530352" y="1700784"/>
            <a:ext cx="8092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Proposed pilot structure: validate the journey and operational fit before any platform commitment.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530352" y="6236208"/>
            <a:ext cx="9966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agency concept · illustrative content and assumptions · no affiliation or endorsement implied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0899648" y="6217920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 / 10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9217152" y="950976"/>
            <a:ext cx="2066544" cy="566928"/>
          </a:xfrm>
          <a:prstGeom prst="roundRect">
            <a:avLst>
              <a:gd name="adj" fmla="val 12903"/>
            </a:avLst>
          </a:prstGeom>
          <a:solidFill>
            <a:srgbClr val="3D195B"/>
          </a:solidFill>
          <a:ln w="12700">
            <a:solidFill>
              <a:srgbClr val="FF3B7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09176" y="1133856"/>
            <a:ext cx="16824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spc="5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GATES — NOT FORECASTS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658368" y="2267712"/>
            <a:ext cx="3163824" cy="3337560"/>
          </a:xfrm>
          <a:prstGeom prst="roundRect">
            <a:avLst>
              <a:gd name="adj" fmla="val 2312"/>
            </a:avLst>
          </a:prstGeom>
          <a:solidFill>
            <a:srgbClr val="06265F"/>
          </a:solidFill>
          <a:ln w="17780">
            <a:solidFill>
              <a:srgbClr val="18B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2532888"/>
            <a:ext cx="11155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90" kern="0" dirty="0">
                <a:solidFill>
                  <a:srgbClr val="18B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MATCH 01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914400" y="2852928"/>
            <a:ext cx="1481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ACCESS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914400" y="3364992"/>
            <a:ext cx="184708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Prototype discovery, ticket choice, and verified entry with stadium operations.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86968" y="4663440"/>
            <a:ext cx="2706624" cy="621792"/>
          </a:xfrm>
          <a:prstGeom prst="roundRect">
            <a:avLst>
              <a:gd name="adj" fmla="val 8824"/>
            </a:avLst>
          </a:prstGeom>
          <a:solidFill>
            <a:srgbClr val="18BFFF">
              <a:alpha val="18000"/>
            </a:srgbClr>
          </a:solidFill>
          <a:ln w="12700">
            <a:solidFill>
              <a:srgbClr val="18BFFF">
                <a:alpha val="65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42416" y="4791456"/>
            <a:ext cx="23957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Gate: journey is clear and operationally feasible.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2871216" y="2478024"/>
            <a:ext cx="676656" cy="1336618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5240">
            <a:solidFill>
              <a:srgbClr val="18BFFF"/>
            </a:solidFill>
            <a:prstDash val="solid"/>
          </a:ln>
        </p:spPr>
      </p:sp>
      <p:pic>
        <p:nvPicPr>
          <p:cNvPr id="18" name="Image 0" descr="Concept mobile concept screen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26080" y="2532888"/>
            <a:ext cx="566928" cy="1226890"/>
          </a:xfrm>
          <a:prstGeom prst="rect">
            <a:avLst/>
          </a:prstGeom>
        </p:spPr>
      </p:pic>
      <p:sp>
        <p:nvSpPr>
          <p:cNvPr id="19" name="Shape 16"/>
          <p:cNvSpPr/>
          <p:nvPr/>
        </p:nvSpPr>
        <p:spPr>
          <a:xfrm>
            <a:off x="3895344" y="3922776"/>
            <a:ext cx="310896" cy="0"/>
          </a:xfrm>
          <a:prstGeom prst="line">
            <a:avLst/>
          </a:prstGeom>
          <a:noFill/>
          <a:ln w="21590">
            <a:solidFill>
              <a:srgbClr val="18BFFF"/>
            </a:solidFill>
            <a:prstDash val="solid"/>
            <a:headEnd type="none"/>
            <a:tailEnd type="triangle"/>
          </a:ln>
        </p:spPr>
      </p:sp>
      <p:sp>
        <p:nvSpPr>
          <p:cNvPr id="20" name="Shape 17"/>
          <p:cNvSpPr/>
          <p:nvPr/>
        </p:nvSpPr>
        <p:spPr>
          <a:xfrm>
            <a:off x="4279392" y="2267712"/>
            <a:ext cx="3163824" cy="3337560"/>
          </a:xfrm>
          <a:prstGeom prst="roundRect">
            <a:avLst>
              <a:gd name="adj" fmla="val 2312"/>
            </a:avLst>
          </a:prstGeom>
          <a:solidFill>
            <a:srgbClr val="06265F"/>
          </a:solidFill>
          <a:ln w="17780">
            <a:solidFill>
              <a:srgbClr val="FF3B7A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535424" y="2532888"/>
            <a:ext cx="11155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90" kern="0" dirty="0">
                <a:solidFill>
                  <a:srgbClr val="FF3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MATCH 02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4535424" y="2852928"/>
            <a:ext cx="1481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ENGAGEMENT</a:t>
            </a:r>
            <a:endParaRPr lang="en-US" sz="1900" dirty="0"/>
          </a:p>
        </p:txBody>
      </p:sp>
      <p:sp>
        <p:nvSpPr>
          <p:cNvPr id="23" name="Text 20"/>
          <p:cNvSpPr/>
          <p:nvPr/>
        </p:nvSpPr>
        <p:spPr>
          <a:xfrm>
            <a:off x="4535424" y="3364992"/>
            <a:ext cx="184708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 event-state content, live context, and optional supporter participation.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4507992" y="4663440"/>
            <a:ext cx="2706624" cy="621792"/>
          </a:xfrm>
          <a:prstGeom prst="roundRect">
            <a:avLst>
              <a:gd name="adj" fmla="val 8824"/>
            </a:avLst>
          </a:prstGeom>
          <a:solidFill>
            <a:srgbClr val="FF3B7A">
              <a:alpha val="18000"/>
            </a:srgbClr>
          </a:solidFill>
          <a:ln w="12700">
            <a:solidFill>
              <a:srgbClr val="FF3B7A">
                <a:alpha val="6500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4663440" y="4791456"/>
            <a:ext cx="23957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Gate: context helps without distracting from the game.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6492240" y="2478024"/>
            <a:ext cx="676656" cy="1336618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5240">
            <a:solidFill>
              <a:srgbClr val="FF3B7A"/>
            </a:solidFill>
            <a:prstDash val="solid"/>
          </a:ln>
        </p:spPr>
      </p:sp>
      <p:pic>
        <p:nvPicPr>
          <p:cNvPr id="27" name="Image 1" descr="Concept mobile concept screen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7104" y="2532888"/>
            <a:ext cx="566928" cy="1226890"/>
          </a:xfrm>
          <a:prstGeom prst="rect">
            <a:avLst/>
          </a:prstGeom>
        </p:spPr>
      </p:pic>
      <p:sp>
        <p:nvSpPr>
          <p:cNvPr id="28" name="Shape 24"/>
          <p:cNvSpPr/>
          <p:nvPr/>
        </p:nvSpPr>
        <p:spPr>
          <a:xfrm>
            <a:off x="7516368" y="3922776"/>
            <a:ext cx="310896" cy="0"/>
          </a:xfrm>
          <a:prstGeom prst="line">
            <a:avLst/>
          </a:prstGeom>
          <a:noFill/>
          <a:ln w="21590">
            <a:solidFill>
              <a:srgbClr val="FF3B7A"/>
            </a:solidFill>
            <a:prstDash val="solid"/>
            <a:headEnd type="none"/>
            <a:tailEnd type="triangle"/>
          </a:ln>
        </p:spPr>
      </p:sp>
      <p:sp>
        <p:nvSpPr>
          <p:cNvPr id="29" name="Shape 25"/>
          <p:cNvSpPr/>
          <p:nvPr/>
        </p:nvSpPr>
        <p:spPr>
          <a:xfrm>
            <a:off x="7900416" y="2267712"/>
            <a:ext cx="3163824" cy="3337560"/>
          </a:xfrm>
          <a:prstGeom prst="roundRect">
            <a:avLst>
              <a:gd name="adj" fmla="val 2312"/>
            </a:avLst>
          </a:prstGeom>
          <a:solidFill>
            <a:srgbClr val="06265F"/>
          </a:solidFill>
          <a:ln w="17780">
            <a:solidFill>
              <a:srgbClr val="35D6B4"/>
            </a:solidFill>
            <a:prstDash val="solid"/>
          </a:ln>
        </p:spPr>
      </p:sp>
      <p:sp>
        <p:nvSpPr>
          <p:cNvPr id="30" name="Text 26"/>
          <p:cNvSpPr/>
          <p:nvPr/>
        </p:nvSpPr>
        <p:spPr>
          <a:xfrm>
            <a:off x="8156448" y="2532888"/>
            <a:ext cx="11155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90" kern="0" dirty="0">
                <a:solidFill>
                  <a:srgbClr val="35D6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MATCH 03</a:t>
            </a:r>
            <a:endParaRPr lang="en-US" sz="900" dirty="0"/>
          </a:p>
        </p:txBody>
      </p:sp>
      <p:sp>
        <p:nvSpPr>
          <p:cNvPr id="31" name="Text 27"/>
          <p:cNvSpPr/>
          <p:nvPr/>
        </p:nvSpPr>
        <p:spPr>
          <a:xfrm>
            <a:off x="8156448" y="2852928"/>
            <a:ext cx="1481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</a:t>
            </a:r>
            <a:endParaRPr lang="en-US" sz="1900" dirty="0"/>
          </a:p>
        </p:txBody>
      </p:sp>
      <p:sp>
        <p:nvSpPr>
          <p:cNvPr id="32" name="Text 28"/>
          <p:cNvSpPr/>
          <p:nvPr/>
        </p:nvSpPr>
        <p:spPr>
          <a:xfrm>
            <a:off x="8156448" y="3364992"/>
            <a:ext cx="184708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B6C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 service placement, transaction clarity, and the return-to-next-match loop.</a:t>
            </a:r>
            <a:endParaRPr lang="en-US" sz="1050" dirty="0"/>
          </a:p>
        </p:txBody>
      </p:sp>
      <p:sp>
        <p:nvSpPr>
          <p:cNvPr id="33" name="Shape 29"/>
          <p:cNvSpPr/>
          <p:nvPr/>
        </p:nvSpPr>
        <p:spPr>
          <a:xfrm>
            <a:off x="8129016" y="4663440"/>
            <a:ext cx="2706624" cy="621792"/>
          </a:xfrm>
          <a:prstGeom prst="roundRect">
            <a:avLst>
              <a:gd name="adj" fmla="val 8824"/>
            </a:avLst>
          </a:prstGeom>
          <a:solidFill>
            <a:srgbClr val="35D6B4">
              <a:alpha val="18000"/>
            </a:srgbClr>
          </a:solidFill>
          <a:ln w="12700">
            <a:solidFill>
              <a:srgbClr val="35D6B4">
                <a:alpha val="65000"/>
              </a:srgbClr>
            </a:solidFill>
            <a:prstDash val="solid"/>
          </a:ln>
        </p:spPr>
      </p:sp>
      <p:sp>
        <p:nvSpPr>
          <p:cNvPr id="34" name="Text 30"/>
          <p:cNvSpPr/>
          <p:nvPr/>
        </p:nvSpPr>
        <p:spPr>
          <a:xfrm>
            <a:off x="8284464" y="4791456"/>
            <a:ext cx="23957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Gate: actions are useful, trusted, and supportable.</a:t>
            </a:r>
            <a:endParaRPr lang="en-US" sz="880" dirty="0"/>
          </a:p>
        </p:txBody>
      </p:sp>
      <p:sp>
        <p:nvSpPr>
          <p:cNvPr id="35" name="Shape 31"/>
          <p:cNvSpPr/>
          <p:nvPr/>
        </p:nvSpPr>
        <p:spPr>
          <a:xfrm>
            <a:off x="10113264" y="2478024"/>
            <a:ext cx="676656" cy="1336618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5240">
            <a:solidFill>
              <a:srgbClr val="35D6B4"/>
            </a:solidFill>
            <a:prstDash val="solid"/>
          </a:ln>
        </p:spPr>
      </p:sp>
      <p:pic>
        <p:nvPicPr>
          <p:cNvPr id="36" name="Image 2" descr="Concept mobile concept screen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8128" y="2532888"/>
            <a:ext cx="566928" cy="12268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Calder UX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Connected Matchday — Football Smart-Stadium Pitch Concept</dc:title>
  <dc:subject>Independent football smart-stadium agency concept</dc:subject>
  <dc:creator>Cameron Calder</dc:creator>
  <cp:lastModifiedBy>Cameron Calder</cp:lastModifiedBy>
  <cp:revision>1</cp:revision>
  <dcterms:created xsi:type="dcterms:W3CDTF">2026-07-13T23:57:06Z</dcterms:created>
  <dcterms:modified xsi:type="dcterms:W3CDTF">2026-07-13T23:57:06Z</dcterms:modified>
</cp:coreProperties>
</file>